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mp4" ContentType="video/unknown"/>
  <Default Extension="xlsx" ContentType="application/vnd.openxmlformats-officedocument.spreadsheetml.sheet"/>
  <Default Extension="emf" ContentType="image/x-em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rts/chart1.xml" ContentType="application/vnd.openxmlformats-officedocument.drawingml.chart+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72"/>
  </p:notesMasterIdLst>
  <p:sldIdLst>
    <p:sldId id="354" r:id="rId2"/>
    <p:sldId id="257" r:id="rId3"/>
    <p:sldId id="259" r:id="rId4"/>
    <p:sldId id="258" r:id="rId5"/>
    <p:sldId id="418" r:id="rId6"/>
    <p:sldId id="260" r:id="rId7"/>
    <p:sldId id="261" r:id="rId8"/>
    <p:sldId id="262" r:id="rId9"/>
    <p:sldId id="263" r:id="rId10"/>
    <p:sldId id="264"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424" r:id="rId25"/>
    <p:sldId id="425" r:id="rId26"/>
    <p:sldId id="426" r:id="rId27"/>
    <p:sldId id="335" r:id="rId28"/>
    <p:sldId id="331" r:id="rId29"/>
    <p:sldId id="332" r:id="rId30"/>
    <p:sldId id="333" r:id="rId31"/>
    <p:sldId id="334" r:id="rId32"/>
    <p:sldId id="455" r:id="rId33"/>
    <p:sldId id="456" r:id="rId34"/>
    <p:sldId id="457" r:id="rId35"/>
    <p:sldId id="458" r:id="rId36"/>
    <p:sldId id="460" r:id="rId37"/>
    <p:sldId id="461" r:id="rId38"/>
    <p:sldId id="462" r:id="rId39"/>
    <p:sldId id="459" r:id="rId40"/>
    <p:sldId id="345" r:id="rId41"/>
    <p:sldId id="283" r:id="rId42"/>
    <p:sldId id="362" r:id="rId43"/>
    <p:sldId id="356" r:id="rId44"/>
    <p:sldId id="357" r:id="rId45"/>
    <p:sldId id="310" r:id="rId46"/>
    <p:sldId id="286" r:id="rId47"/>
    <p:sldId id="287" r:id="rId48"/>
    <p:sldId id="288" r:id="rId49"/>
    <p:sldId id="289" r:id="rId50"/>
    <p:sldId id="409" r:id="rId51"/>
    <p:sldId id="415" r:id="rId52"/>
    <p:sldId id="476" r:id="rId53"/>
    <p:sldId id="474" r:id="rId54"/>
    <p:sldId id="475" r:id="rId55"/>
    <p:sldId id="421" r:id="rId56"/>
    <p:sldId id="429" r:id="rId57"/>
    <p:sldId id="315" r:id="rId58"/>
    <p:sldId id="316" r:id="rId59"/>
    <p:sldId id="317" r:id="rId60"/>
    <p:sldId id="318" r:id="rId61"/>
    <p:sldId id="319" r:id="rId62"/>
    <p:sldId id="320" r:id="rId63"/>
    <p:sldId id="322" r:id="rId64"/>
    <p:sldId id="323" r:id="rId65"/>
    <p:sldId id="383" r:id="rId66"/>
    <p:sldId id="384" r:id="rId67"/>
    <p:sldId id="324" r:id="rId68"/>
    <p:sldId id="325" r:id="rId69"/>
    <p:sldId id="347" r:id="rId70"/>
    <p:sldId id="410" r:id="rId71"/>
    <p:sldId id="411" r:id="rId72"/>
    <p:sldId id="412" r:id="rId73"/>
    <p:sldId id="401" r:id="rId74"/>
    <p:sldId id="326" r:id="rId75"/>
    <p:sldId id="423" r:id="rId76"/>
    <p:sldId id="341" r:id="rId77"/>
    <p:sldId id="328" r:id="rId78"/>
    <p:sldId id="350" r:id="rId79"/>
    <p:sldId id="329" r:id="rId80"/>
    <p:sldId id="330" r:id="rId81"/>
    <p:sldId id="342" r:id="rId82"/>
    <p:sldId id="351" r:id="rId83"/>
    <p:sldId id="352" r:id="rId84"/>
    <p:sldId id="364" r:id="rId85"/>
    <p:sldId id="363" r:id="rId86"/>
    <p:sldId id="402" r:id="rId87"/>
    <p:sldId id="438" r:id="rId88"/>
    <p:sldId id="469" r:id="rId89"/>
    <p:sldId id="472" r:id="rId90"/>
    <p:sldId id="470" r:id="rId91"/>
    <p:sldId id="471" r:id="rId92"/>
    <p:sldId id="336" r:id="rId93"/>
    <p:sldId id="366" r:id="rId94"/>
    <p:sldId id="403" r:id="rId95"/>
    <p:sldId id="365" r:id="rId96"/>
    <p:sldId id="367" r:id="rId97"/>
    <p:sldId id="393" r:id="rId98"/>
    <p:sldId id="369" r:id="rId99"/>
    <p:sldId id="479" r:id="rId100"/>
    <p:sldId id="404" r:id="rId101"/>
    <p:sldId id="436" r:id="rId102"/>
    <p:sldId id="437" r:id="rId103"/>
    <p:sldId id="440" r:id="rId104"/>
    <p:sldId id="394" r:id="rId105"/>
    <p:sldId id="405" r:id="rId106"/>
    <p:sldId id="430" r:id="rId107"/>
    <p:sldId id="441" r:id="rId108"/>
    <p:sldId id="443" r:id="rId109"/>
    <p:sldId id="444" r:id="rId110"/>
    <p:sldId id="445" r:id="rId111"/>
    <p:sldId id="447" r:id="rId112"/>
    <p:sldId id="446" r:id="rId113"/>
    <p:sldId id="449" r:id="rId114"/>
    <p:sldId id="451" r:id="rId115"/>
    <p:sldId id="452" r:id="rId116"/>
    <p:sldId id="477" r:id="rId117"/>
    <p:sldId id="448" r:id="rId118"/>
    <p:sldId id="392" r:id="rId119"/>
    <p:sldId id="395" r:id="rId120"/>
    <p:sldId id="413" r:id="rId121"/>
    <p:sldId id="414" r:id="rId122"/>
    <p:sldId id="396" r:id="rId123"/>
    <p:sldId id="397" r:id="rId124"/>
    <p:sldId id="406" r:id="rId125"/>
    <p:sldId id="431" r:id="rId126"/>
    <p:sldId id="432" r:id="rId127"/>
    <p:sldId id="339" r:id="rId128"/>
    <p:sldId id="399" r:id="rId129"/>
    <p:sldId id="398" r:id="rId130"/>
    <p:sldId id="400" r:id="rId131"/>
    <p:sldId id="407" r:id="rId132"/>
    <p:sldId id="408" r:id="rId133"/>
    <p:sldId id="478" r:id="rId134"/>
    <p:sldId id="433" r:id="rId135"/>
    <p:sldId id="453" r:id="rId136"/>
    <p:sldId id="434" r:id="rId137"/>
    <p:sldId id="435" r:id="rId138"/>
    <p:sldId id="463" r:id="rId139"/>
    <p:sldId id="464" r:id="rId140"/>
    <p:sldId id="465" r:id="rId141"/>
    <p:sldId id="466" r:id="rId142"/>
    <p:sldId id="467" r:id="rId143"/>
    <p:sldId id="468" r:id="rId144"/>
    <p:sldId id="296" r:id="rId145"/>
    <p:sldId id="297" r:id="rId146"/>
    <p:sldId id="298" r:id="rId147"/>
    <p:sldId id="311" r:id="rId148"/>
    <p:sldId id="299" r:id="rId149"/>
    <p:sldId id="300" r:id="rId150"/>
    <p:sldId id="301" r:id="rId151"/>
    <p:sldId id="302" r:id="rId152"/>
    <p:sldId id="303" r:id="rId153"/>
    <p:sldId id="304" r:id="rId154"/>
    <p:sldId id="379" r:id="rId155"/>
    <p:sldId id="380" r:id="rId156"/>
    <p:sldId id="381" r:id="rId157"/>
    <p:sldId id="382" r:id="rId158"/>
    <p:sldId id="373" r:id="rId159"/>
    <p:sldId id="374" r:id="rId160"/>
    <p:sldId id="375" r:id="rId161"/>
    <p:sldId id="376" r:id="rId162"/>
    <p:sldId id="377" r:id="rId163"/>
    <p:sldId id="378" r:id="rId164"/>
    <p:sldId id="388" r:id="rId165"/>
    <p:sldId id="391" r:id="rId166"/>
    <p:sldId id="419" r:id="rId167"/>
    <p:sldId id="420" r:id="rId168"/>
    <p:sldId id="390" r:id="rId169"/>
    <p:sldId id="389" r:id="rId170"/>
    <p:sldId id="372" r:id="rId17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7419" autoAdjust="0"/>
  </p:normalViewPr>
  <p:slideViewPr>
    <p:cSldViewPr snapToGrid="0" snapToObjects="1">
      <p:cViewPr>
        <p:scale>
          <a:sx n="110" d="100"/>
          <a:sy n="110" d="100"/>
        </p:scale>
        <p:origin x="-1344" y="1328"/>
      </p:cViewPr>
      <p:guideLst>
        <p:guide orient="horz" pos="2160"/>
        <p:guide pos="2880"/>
      </p:guideLst>
    </p:cSldViewPr>
  </p:slideViewPr>
  <p:notesTextViewPr>
    <p:cViewPr>
      <p:scale>
        <a:sx n="100" d="100"/>
        <a:sy n="100" d="100"/>
      </p:scale>
      <p:origin x="0" y="288"/>
    </p:cViewPr>
  </p:notesTextViewPr>
  <p:sorterViewPr>
    <p:cViewPr>
      <p:scale>
        <a:sx n="175" d="100"/>
        <a:sy n="175" d="100"/>
      </p:scale>
      <p:origin x="0" y="36992"/>
    </p:cViewPr>
  </p:sorterViewPr>
  <p:gridSpacing cx="72008" cy="72008"/>
</p:viewPr>
</file>

<file path=ppt/_rels/presentation.xml.rels><?xml version="1.0" encoding="UTF-8" standalone="yes"?>
<Relationships xmlns="http://schemas.openxmlformats.org/package/2006/relationships"><Relationship Id="rId142" Type="http://schemas.openxmlformats.org/officeDocument/2006/relationships/slide" Target="slides/slide141.xml"/><Relationship Id="rId143" Type="http://schemas.openxmlformats.org/officeDocument/2006/relationships/slide" Target="slides/slide142.xml"/><Relationship Id="rId144" Type="http://schemas.openxmlformats.org/officeDocument/2006/relationships/slide" Target="slides/slide143.xml"/><Relationship Id="rId145" Type="http://schemas.openxmlformats.org/officeDocument/2006/relationships/slide" Target="slides/slide144.xml"/><Relationship Id="rId146" Type="http://schemas.openxmlformats.org/officeDocument/2006/relationships/slide" Target="slides/slide145.xml"/><Relationship Id="rId147" Type="http://schemas.openxmlformats.org/officeDocument/2006/relationships/slide" Target="slides/slide146.xml"/><Relationship Id="rId148" Type="http://schemas.openxmlformats.org/officeDocument/2006/relationships/slide" Target="slides/slide147.xml"/><Relationship Id="rId149" Type="http://schemas.openxmlformats.org/officeDocument/2006/relationships/slide" Target="slides/slide14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150" Type="http://schemas.openxmlformats.org/officeDocument/2006/relationships/slide" Target="slides/slide149.xml"/><Relationship Id="rId151" Type="http://schemas.openxmlformats.org/officeDocument/2006/relationships/slide" Target="slides/slide150.xml"/><Relationship Id="rId152" Type="http://schemas.openxmlformats.org/officeDocument/2006/relationships/slide" Target="slides/slide15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53" Type="http://schemas.openxmlformats.org/officeDocument/2006/relationships/slide" Target="slides/slide152.xml"/><Relationship Id="rId154" Type="http://schemas.openxmlformats.org/officeDocument/2006/relationships/slide" Target="slides/slide153.xml"/><Relationship Id="rId155" Type="http://schemas.openxmlformats.org/officeDocument/2006/relationships/slide" Target="slides/slide154.xml"/><Relationship Id="rId156" Type="http://schemas.openxmlformats.org/officeDocument/2006/relationships/slide" Target="slides/slide155.xml"/><Relationship Id="rId157" Type="http://schemas.openxmlformats.org/officeDocument/2006/relationships/slide" Target="slides/slide156.xml"/><Relationship Id="rId158" Type="http://schemas.openxmlformats.org/officeDocument/2006/relationships/slide" Target="slides/slide157.xml"/><Relationship Id="rId159" Type="http://schemas.openxmlformats.org/officeDocument/2006/relationships/slide" Target="slides/slide15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slide" Target="slides/slide124.xml"/><Relationship Id="rId126" Type="http://schemas.openxmlformats.org/officeDocument/2006/relationships/slide" Target="slides/slide125.xml"/><Relationship Id="rId127" Type="http://schemas.openxmlformats.org/officeDocument/2006/relationships/slide" Target="slides/slide126.xml"/><Relationship Id="rId128" Type="http://schemas.openxmlformats.org/officeDocument/2006/relationships/slide" Target="slides/slide127.xml"/><Relationship Id="rId129" Type="http://schemas.openxmlformats.org/officeDocument/2006/relationships/slide" Target="slides/slide128.xml"/><Relationship Id="rId160" Type="http://schemas.openxmlformats.org/officeDocument/2006/relationships/slide" Target="slides/slide159.xml"/><Relationship Id="rId161" Type="http://schemas.openxmlformats.org/officeDocument/2006/relationships/slide" Target="slides/slide160.xml"/><Relationship Id="rId162" Type="http://schemas.openxmlformats.org/officeDocument/2006/relationships/slide" Target="slides/slide16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63" Type="http://schemas.openxmlformats.org/officeDocument/2006/relationships/slide" Target="slides/slide162.xml"/><Relationship Id="rId164" Type="http://schemas.openxmlformats.org/officeDocument/2006/relationships/slide" Target="slides/slide163.xml"/><Relationship Id="rId165" Type="http://schemas.openxmlformats.org/officeDocument/2006/relationships/slide" Target="slides/slide164.xml"/><Relationship Id="rId166" Type="http://schemas.openxmlformats.org/officeDocument/2006/relationships/slide" Target="slides/slide165.xml"/><Relationship Id="rId167" Type="http://schemas.openxmlformats.org/officeDocument/2006/relationships/slide" Target="slides/slide166.xml"/><Relationship Id="rId168" Type="http://schemas.openxmlformats.org/officeDocument/2006/relationships/slide" Target="slides/slide167.xml"/><Relationship Id="rId169" Type="http://schemas.openxmlformats.org/officeDocument/2006/relationships/slide" Target="slides/slide16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30" Type="http://schemas.openxmlformats.org/officeDocument/2006/relationships/slide" Target="slides/slide129.xml"/><Relationship Id="rId131" Type="http://schemas.openxmlformats.org/officeDocument/2006/relationships/slide" Target="slides/slide130.xml"/><Relationship Id="rId132" Type="http://schemas.openxmlformats.org/officeDocument/2006/relationships/slide" Target="slides/slide131.xml"/><Relationship Id="rId133" Type="http://schemas.openxmlformats.org/officeDocument/2006/relationships/slide" Target="slides/slide132.xml"/><Relationship Id="rId134" Type="http://schemas.openxmlformats.org/officeDocument/2006/relationships/slide" Target="slides/slide133.xml"/><Relationship Id="rId135" Type="http://schemas.openxmlformats.org/officeDocument/2006/relationships/slide" Target="slides/slide134.xml"/><Relationship Id="rId136" Type="http://schemas.openxmlformats.org/officeDocument/2006/relationships/slide" Target="slides/slide135.xml"/><Relationship Id="rId137" Type="http://schemas.openxmlformats.org/officeDocument/2006/relationships/slide" Target="slides/slide136.xml"/><Relationship Id="rId138" Type="http://schemas.openxmlformats.org/officeDocument/2006/relationships/slide" Target="slides/slide137.xml"/><Relationship Id="rId139" Type="http://schemas.openxmlformats.org/officeDocument/2006/relationships/slide" Target="slides/slide138.xml"/><Relationship Id="rId170" Type="http://schemas.openxmlformats.org/officeDocument/2006/relationships/slide" Target="slides/slide169.xml"/><Relationship Id="rId171" Type="http://schemas.openxmlformats.org/officeDocument/2006/relationships/slide" Target="slides/slide170.xml"/><Relationship Id="rId172" Type="http://schemas.openxmlformats.org/officeDocument/2006/relationships/notesMaster" Target="notesMasters/notesMaster1.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173" Type="http://schemas.openxmlformats.org/officeDocument/2006/relationships/printerSettings" Target="printerSettings/printerSettings1.bin"/><Relationship Id="rId174" Type="http://schemas.openxmlformats.org/officeDocument/2006/relationships/presProps" Target="presProps.xml"/><Relationship Id="rId175" Type="http://schemas.openxmlformats.org/officeDocument/2006/relationships/viewProps" Target="viewProps.xml"/><Relationship Id="rId176" Type="http://schemas.openxmlformats.org/officeDocument/2006/relationships/theme" Target="theme/theme1.xml"/><Relationship Id="rId177" Type="http://schemas.openxmlformats.org/officeDocument/2006/relationships/tableStyles" Target="tableStyles.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100" Type="http://schemas.openxmlformats.org/officeDocument/2006/relationships/slide" Target="slides/slide99.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40" Type="http://schemas.openxmlformats.org/officeDocument/2006/relationships/slide" Target="slides/slide139.xml"/><Relationship Id="rId141" Type="http://schemas.openxmlformats.org/officeDocument/2006/relationships/slide" Target="slides/slide140.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Sheet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view3D>
      <c:rotX val="15"/>
      <c:rotY val="20"/>
      <c:rAngAx val="1"/>
    </c:view3D>
    <c:floor>
      <c:thickness val="0"/>
    </c:floor>
    <c:sideWall>
      <c:thickness val="0"/>
    </c:sideWall>
    <c:backWall>
      <c:thickness val="0"/>
    </c:backWall>
    <c:plotArea>
      <c:layout/>
      <c:bar3DChart>
        <c:barDir val="col"/>
        <c:grouping val="clustered"/>
        <c:varyColors val="0"/>
        <c:ser>
          <c:idx val="0"/>
          <c:order val="0"/>
          <c:tx>
            <c:strRef>
              <c:f>Sheet1!$B$1</c:f>
              <c:strCache>
                <c:ptCount val="1"/>
                <c:pt idx="0">
                  <c:v>Most NoSQL Stores</c:v>
                </c:pt>
              </c:strCache>
            </c:strRef>
          </c:tx>
          <c:invertIfNegative val="0"/>
          <c:cat>
            <c:strRef>
              <c:f>Sheet1!$A$2</c:f>
              <c:strCache>
                <c:ptCount val="1"/>
                <c:pt idx="0">
                  <c:v>Category 1</c:v>
                </c:pt>
              </c:strCache>
            </c:strRef>
          </c:cat>
          <c:val>
            <c:numRef>
              <c:f>Sheet1!$B$2</c:f>
              <c:numCache>
                <c:formatCode>0</c:formatCode>
                <c:ptCount val="1"/>
                <c:pt idx="0">
                  <c:v>6.0</c:v>
                </c:pt>
              </c:numCache>
            </c:numRef>
          </c:val>
        </c:ser>
        <c:ser>
          <c:idx val="1"/>
          <c:order val="1"/>
          <c:tx>
            <c:strRef>
              <c:f>Sheet1!$C$1</c:f>
              <c:strCache>
                <c:ptCount val="1"/>
                <c:pt idx="0">
                  <c:v>RDMBS</c:v>
                </c:pt>
              </c:strCache>
            </c:strRef>
          </c:tx>
          <c:invertIfNegative val="0"/>
          <c:cat>
            <c:strRef>
              <c:f>Sheet1!$A$2</c:f>
              <c:strCache>
                <c:ptCount val="1"/>
                <c:pt idx="0">
                  <c:v>Category 1</c:v>
                </c:pt>
              </c:strCache>
            </c:strRef>
          </c:cat>
          <c:val>
            <c:numRef>
              <c:f>Sheet1!$C$2</c:f>
              <c:numCache>
                <c:formatCode>General</c:formatCode>
                <c:ptCount val="1"/>
                <c:pt idx="0">
                  <c:v>42.0</c:v>
                </c:pt>
              </c:numCache>
            </c:numRef>
          </c:val>
        </c:ser>
        <c:ser>
          <c:idx val="2"/>
          <c:order val="2"/>
          <c:tx>
            <c:strRef>
              <c:f>Sheet1!$D$1</c:f>
              <c:strCache>
                <c:ptCount val="1"/>
                <c:pt idx="0">
                  <c:v>Graph Stores</c:v>
                </c:pt>
              </c:strCache>
            </c:strRef>
          </c:tx>
          <c:invertIfNegative val="0"/>
          <c:cat>
            <c:strRef>
              <c:f>Sheet1!$A$2</c:f>
              <c:strCache>
                <c:ptCount val="1"/>
                <c:pt idx="0">
                  <c:v>Category 1</c:v>
                </c:pt>
              </c:strCache>
            </c:strRef>
          </c:cat>
          <c:val>
            <c:numRef>
              <c:f>Sheet1!$D$2</c:f>
              <c:numCache>
                <c:formatCode>General</c:formatCode>
                <c:ptCount val="1"/>
                <c:pt idx="0">
                  <c:v>275.0</c:v>
                </c:pt>
              </c:numCache>
            </c:numRef>
          </c:val>
        </c:ser>
        <c:dLbls>
          <c:showLegendKey val="0"/>
          <c:showVal val="0"/>
          <c:showCatName val="0"/>
          <c:showSerName val="0"/>
          <c:showPercent val="0"/>
          <c:showBubbleSize val="0"/>
        </c:dLbls>
        <c:gapWidth val="150"/>
        <c:shape val="box"/>
        <c:axId val="2112311000"/>
        <c:axId val="2112237688"/>
        <c:axId val="0"/>
      </c:bar3DChart>
      <c:catAx>
        <c:axId val="2112311000"/>
        <c:scaling>
          <c:orientation val="minMax"/>
        </c:scaling>
        <c:delete val="1"/>
        <c:axPos val="b"/>
        <c:majorTickMark val="out"/>
        <c:minorTickMark val="none"/>
        <c:tickLblPos val="nextTo"/>
        <c:crossAx val="2112237688"/>
        <c:crosses val="autoZero"/>
        <c:auto val="1"/>
        <c:lblAlgn val="ctr"/>
        <c:lblOffset val="100"/>
        <c:noMultiLvlLbl val="0"/>
      </c:catAx>
      <c:valAx>
        <c:axId val="2112237688"/>
        <c:scaling>
          <c:orientation val="minMax"/>
        </c:scaling>
        <c:delete val="0"/>
        <c:axPos val="l"/>
        <c:majorGridlines/>
        <c:numFmt formatCode="0" sourceLinked="1"/>
        <c:majorTickMark val="out"/>
        <c:minorTickMark val="none"/>
        <c:tickLblPos val="nextTo"/>
        <c:crossAx val="2112311000"/>
        <c:crosses val="autoZero"/>
        <c:crossBetween val="between"/>
      </c:valAx>
    </c:plotArea>
    <c:legend>
      <c:legendPos val="r"/>
      <c:layout/>
      <c:overlay val="0"/>
    </c:legend>
    <c:plotVisOnly val="1"/>
    <c:dispBlanksAs val="gap"/>
    <c:showDLblsOverMax val="0"/>
  </c:chart>
  <c:txPr>
    <a:bodyPr/>
    <a:lstStyle/>
    <a:p>
      <a:pPr>
        <a:defRPr sz="1800"/>
      </a:pPr>
      <a:endParaRPr lang="en-US"/>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8E3EF39-9CB9-4F4F-A6BC-CBBBC77B42E8}" type="datetimeFigureOut">
              <a:rPr lang="en-US" smtClean="0"/>
              <a:t>11/08/2011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ED8D948-D25D-8E4B-9BFE-B537C3A7CF38}" type="slidenum">
              <a:rPr lang="en-US" smtClean="0"/>
              <a:t>‹#›</a:t>
            </a:fld>
            <a:endParaRPr lang="en-US"/>
          </a:p>
        </p:txBody>
      </p:sp>
    </p:spTree>
    <p:extLst>
      <p:ext uri="{BB962C8B-B14F-4D97-AF65-F5344CB8AC3E}">
        <p14:creationId xmlns:p14="http://schemas.microsoft.com/office/powerpoint/2010/main" val="948727577"/>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4.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6.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6.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6.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4.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5.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6.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8.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9.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0.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2.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3.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Thanks to: Glen Ford and Nigel Small for poking</a:t>
            </a:r>
            <a:r>
              <a:rPr lang="en-US" baseline="0" dirty="0" smtClean="0"/>
              <a:t> around early iterations of these </a:t>
            </a:r>
            <a:r>
              <a:rPr lang="en-US" baseline="0" dirty="0" err="1" smtClean="0"/>
              <a:t>Koans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a:t>
            </a:fld>
            <a:endParaRPr lang="en-US"/>
          </a:p>
        </p:txBody>
      </p:sp>
    </p:spTree>
    <p:extLst>
      <p:ext uri="{BB962C8B-B14F-4D97-AF65-F5344CB8AC3E}">
        <p14:creationId xmlns:p14="http://schemas.microsoft.com/office/powerpoint/2010/main" val="24165994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Mongo</a:t>
            </a:r>
            <a:r>
              <a:rPr lang="en-US" baseline="0" dirty="0" smtClean="0"/>
              <a:t> DB has a reputation for taking liberties with durability to get speed</a:t>
            </a:r>
          </a:p>
          <a:p>
            <a:r>
              <a:rPr lang="en-US" baseline="0" dirty="0" smtClean="0"/>
              <a:t>Couch DB has good </a:t>
            </a:r>
            <a:r>
              <a:rPr lang="en-US" baseline="0" dirty="0" err="1" smtClean="0"/>
              <a:t>multimaster</a:t>
            </a:r>
            <a:r>
              <a:rPr lang="en-US" baseline="0" dirty="0" smtClean="0"/>
              <a:t> replication from Lotus Notes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21</a:t>
            </a:fld>
            <a:endParaRPr lang="en-US"/>
          </a:p>
        </p:txBody>
      </p:sp>
    </p:spTree>
    <p:extLst>
      <p:ext uri="{BB962C8B-B14F-4D97-AF65-F5344CB8AC3E}">
        <p14:creationId xmlns:p14="http://schemas.microsoft.com/office/powerpoint/2010/main" val="17531529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People talk about </a:t>
            </a:r>
            <a:r>
              <a:rPr lang="en-US" dirty="0" err="1" smtClean="0"/>
              <a:t>Codd’s</a:t>
            </a:r>
            <a:r>
              <a:rPr lang="en-US" dirty="0" smtClean="0"/>
              <a:t> relational</a:t>
            </a:r>
            <a:r>
              <a:rPr lang="en-US" baseline="0" dirty="0" smtClean="0"/>
              <a:t> model being mature because it was proposed in 1969 – 42 years old.</a:t>
            </a:r>
          </a:p>
          <a:p>
            <a:r>
              <a:rPr lang="en-US" dirty="0" smtClean="0"/>
              <a:t>Euler’s graph theory</a:t>
            </a:r>
            <a:r>
              <a:rPr lang="en-US" baseline="0" dirty="0" smtClean="0"/>
              <a:t> was proposed in 1736 – 275 years old.</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22</a:t>
            </a:fld>
            <a:endParaRPr lang="en-US"/>
          </a:p>
        </p:txBody>
      </p:sp>
    </p:spTree>
    <p:extLst>
      <p:ext uri="{BB962C8B-B14F-4D97-AF65-F5344CB8AC3E}">
        <p14:creationId xmlns:p14="http://schemas.microsoft.com/office/powerpoint/2010/main" val="7661859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Can’t easily shard graphs like documents or KV stores.</a:t>
            </a:r>
          </a:p>
          <a:p>
            <a:r>
              <a:rPr lang="en-US" dirty="0" smtClean="0"/>
              <a:t>This means that high performance graph databases are limited in terms of data set size that can be handled by a</a:t>
            </a:r>
            <a:r>
              <a:rPr lang="en-US" baseline="0" dirty="0" smtClean="0"/>
              <a:t> single machine.</a:t>
            </a:r>
          </a:p>
          <a:p>
            <a:r>
              <a:rPr lang="en-US" baseline="0" dirty="0" smtClean="0"/>
              <a:t>Can use replicas to speed things up (and improve availability) but limits data set size limited to a single machine’s disk/memory.</a:t>
            </a:r>
          </a:p>
          <a:p>
            <a:endParaRPr lang="en-US" baseline="0" dirty="0" smtClean="0"/>
          </a:p>
          <a:p>
            <a:r>
              <a:rPr lang="en-US" baseline="0" dirty="0" smtClean="0"/>
              <a:t>Some domains can shard easily (.</a:t>
            </a:r>
            <a:r>
              <a:rPr lang="en-US" baseline="0" dirty="0" err="1" smtClean="0"/>
              <a:t>e.g</a:t>
            </a:r>
            <a:r>
              <a:rPr lang="en-US" baseline="0" dirty="0" smtClean="0"/>
              <a:t> geo, most web apps) using consistent routing approach and cache </a:t>
            </a:r>
            <a:r>
              <a:rPr lang="en-US" baseline="0" dirty="0" err="1" smtClean="0"/>
              <a:t>sharding</a:t>
            </a:r>
            <a:r>
              <a:rPr lang="en-US" baseline="0" dirty="0" smtClean="0"/>
              <a:t> – we’ll cover that later.</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23</a:t>
            </a:fld>
            <a:endParaRPr lang="en-US"/>
          </a:p>
        </p:txBody>
      </p:sp>
    </p:spTree>
    <p:extLst>
      <p:ext uri="{BB962C8B-B14F-4D97-AF65-F5344CB8AC3E}">
        <p14:creationId xmlns:p14="http://schemas.microsoft.com/office/powerpoint/2010/main" val="17531529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Euler</a:t>
            </a:r>
            <a:r>
              <a:rPr lang="en-US" baseline="0" dirty="0" smtClean="0"/>
              <a:t> reduced the problem into an abstract form</a:t>
            </a:r>
          </a:p>
          <a:p>
            <a:endParaRPr lang="en-US" baseline="0" dirty="0" smtClean="0"/>
          </a:p>
          <a:p>
            <a:r>
              <a:rPr lang="en-US" baseline="0" dirty="0" smtClean="0"/>
              <a:t>From geography to diagrammatic through to a graph.</a:t>
            </a:r>
          </a:p>
          <a:p>
            <a:endParaRPr lang="en-US" baseline="0" dirty="0" smtClean="0"/>
          </a:p>
          <a:p>
            <a:r>
              <a:rPr lang="en-US" baseline="0" dirty="0" smtClean="0"/>
              <a:t>It’s the first documented case of representing the real world as a graph.</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30</a:t>
            </a:fld>
            <a:endParaRPr lang="en-US"/>
          </a:p>
        </p:txBody>
      </p:sp>
    </p:spTree>
    <p:extLst>
      <p:ext uri="{BB962C8B-B14F-4D97-AF65-F5344CB8AC3E}">
        <p14:creationId xmlns:p14="http://schemas.microsoft.com/office/powerpoint/2010/main" val="31646118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Codd’s</a:t>
            </a:r>
            <a:r>
              <a:rPr lang="en-US" dirty="0" smtClean="0"/>
              <a:t> RDBMS</a:t>
            </a:r>
            <a:r>
              <a:rPr lang="en-US" baseline="0" dirty="0" smtClean="0"/>
              <a:t> is heralded as the gold standard for enterprise data because of its maturity, yet </a:t>
            </a:r>
            <a:r>
              <a:rPr lang="en-US" b="1" baseline="0" dirty="0" err="1" smtClean="0"/>
              <a:t>Codd’s</a:t>
            </a:r>
            <a:r>
              <a:rPr lang="en-US" b="1" baseline="0" dirty="0" smtClean="0"/>
              <a:t> model is only 42 years old in 2011</a:t>
            </a:r>
          </a:p>
          <a:p>
            <a:r>
              <a:rPr lang="en-US" b="1" baseline="0" dirty="0" smtClean="0"/>
              <a:t>Euler’s graph model is 275 years old!</a:t>
            </a:r>
          </a:p>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31</a:t>
            </a:fld>
            <a:endParaRPr lang="en-US"/>
          </a:p>
        </p:txBody>
      </p:sp>
    </p:spTree>
    <p:extLst>
      <p:ext uri="{BB962C8B-B14F-4D97-AF65-F5344CB8AC3E}">
        <p14:creationId xmlns:p14="http://schemas.microsoft.com/office/powerpoint/2010/main" val="14806612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is an example of how we store Doctor Who data in Neo4j – as property graphs</a:t>
            </a:r>
          </a:p>
          <a:p>
            <a:endParaRPr lang="en-US" baseline="0" dirty="0" smtClean="0"/>
          </a:p>
          <a:p>
            <a:r>
              <a:rPr lang="en-US" baseline="0" dirty="0" smtClean="0"/>
              <a:t> - Nodes are key/value documents – model entities with these</a:t>
            </a:r>
          </a:p>
          <a:p>
            <a:r>
              <a:rPr lang="en-US" baseline="0" dirty="0" smtClean="0"/>
              <a:t> - Relationships are named and can have key/value properties and are directed - model relationships between entities with these</a:t>
            </a:r>
          </a:p>
          <a:p>
            <a:endParaRPr lang="en-US" baseline="0" dirty="0" smtClean="0"/>
          </a:p>
          <a:p>
            <a:r>
              <a:rPr lang="en-US" baseline="0" dirty="0" smtClean="0"/>
              <a:t>Pour in all the facts into your DB, and then choose what you need to use at runtime (direction, naming, properties might/not be useful to you, but the database doesn’t </a:t>
            </a:r>
            <a:r>
              <a:rPr lang="en-US" baseline="0" dirty="0" err="1" smtClean="0"/>
              <a:t>penalise</a:t>
            </a:r>
            <a:r>
              <a:rPr lang="en-US" baseline="0" dirty="0" smtClean="0"/>
              <a:t> you for storing them)</a:t>
            </a:r>
          </a:p>
        </p:txBody>
      </p:sp>
      <p:sp>
        <p:nvSpPr>
          <p:cNvPr id="4" name="Slide Number Placeholder 3"/>
          <p:cNvSpPr>
            <a:spLocks noGrp="1"/>
          </p:cNvSpPr>
          <p:nvPr>
            <p:ph type="sldNum" sz="quarter" idx="10"/>
          </p:nvPr>
        </p:nvSpPr>
        <p:spPr/>
        <p:txBody>
          <a:bodyPr/>
          <a:lstStyle/>
          <a:p>
            <a:fld id="{CED8D948-D25D-8E4B-9BFE-B537C3A7CF38}" type="slidenum">
              <a:rPr lang="en-US" smtClean="0"/>
              <a:t>33</a:t>
            </a:fld>
            <a:endParaRPr lang="en-US"/>
          </a:p>
        </p:txBody>
      </p:sp>
    </p:spTree>
    <p:extLst>
      <p:ext uri="{BB962C8B-B14F-4D97-AF65-F5344CB8AC3E}">
        <p14:creationId xmlns:p14="http://schemas.microsoft.com/office/powerpoint/2010/main" val="4698308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Common</a:t>
            </a:r>
            <a:r>
              <a:rPr lang="en-US" baseline="0" dirty="0" smtClean="0"/>
              <a:t> design misunderstanding is to impose a relational model onto the graph DB – effectively taking a RDBMS dump and importing it.</a:t>
            </a:r>
          </a:p>
          <a:p>
            <a:r>
              <a:rPr lang="en-US" baseline="0" dirty="0" smtClean="0"/>
              <a:t> - Won’t be good, we’ve seen people trying to do this with mainframes via COBOL copybooks and it doesn’t work</a:t>
            </a:r>
          </a:p>
          <a:p>
            <a:r>
              <a:rPr lang="en-US" baseline="0" dirty="0" smtClean="0"/>
              <a:t> - You have to think!</a:t>
            </a:r>
          </a:p>
          <a:p>
            <a:endParaRPr lang="en-US" baseline="0" dirty="0" smtClean="0"/>
          </a:p>
          <a:p>
            <a:r>
              <a:rPr lang="en-US" baseline="0" dirty="0" smtClean="0"/>
              <a:t>Think in terms of entities (nodes) and their relationships (edges). Not in terms of entities and actions (e.g. email sleuthing problem)</a:t>
            </a:r>
          </a:p>
          <a:p>
            <a:endParaRPr lang="en-US" baseline="0" dirty="0" smtClean="0"/>
          </a:p>
          <a:p>
            <a:r>
              <a:rPr lang="en-US" baseline="0" dirty="0" smtClean="0"/>
              <a:t>Draw the email sleuthing problem on the whiteboard.</a:t>
            </a:r>
          </a:p>
        </p:txBody>
      </p:sp>
      <p:sp>
        <p:nvSpPr>
          <p:cNvPr id="4" name="Slide Number Placeholder 3"/>
          <p:cNvSpPr>
            <a:spLocks noGrp="1"/>
          </p:cNvSpPr>
          <p:nvPr>
            <p:ph type="sldNum" sz="quarter" idx="10"/>
          </p:nvPr>
        </p:nvSpPr>
        <p:spPr/>
        <p:txBody>
          <a:bodyPr/>
          <a:lstStyle/>
          <a:p>
            <a:fld id="{CED8D948-D25D-8E4B-9BFE-B537C3A7CF38}" type="slidenum">
              <a:rPr lang="en-US" smtClean="0"/>
              <a:t>35</a:t>
            </a:fld>
            <a:endParaRPr lang="en-US"/>
          </a:p>
        </p:txBody>
      </p:sp>
    </p:spTree>
    <p:extLst>
      <p:ext uri="{BB962C8B-B14F-4D97-AF65-F5344CB8AC3E}">
        <p14:creationId xmlns:p14="http://schemas.microsoft.com/office/powerpoint/2010/main" val="5002655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Start off sketching the domain. That’s your model done – we see this when we revisit databases</a:t>
            </a:r>
            <a:r>
              <a:rPr lang="en-US" baseline="0" dirty="0" smtClean="0"/>
              <a:t> months after they’re been designed and put into production</a:t>
            </a:r>
          </a:p>
          <a:p>
            <a:endParaRPr lang="en-US" baseline="0" dirty="0" smtClean="0"/>
          </a:p>
          <a:p>
            <a:r>
              <a:rPr lang="en-US" baseline="0" dirty="0" smtClean="0"/>
              <a:t>No decomposition, ER design, </a:t>
            </a:r>
            <a:r>
              <a:rPr lang="en-US" baseline="0" dirty="0" err="1" smtClean="0"/>
              <a:t>normalisation</a:t>
            </a:r>
            <a:r>
              <a:rPr lang="en-US" baseline="0" dirty="0" smtClean="0"/>
              <a:t>/</a:t>
            </a:r>
            <a:r>
              <a:rPr lang="en-US" baseline="0" dirty="0" err="1" smtClean="0"/>
              <a:t>denormalisation</a:t>
            </a:r>
            <a:r>
              <a:rPr lang="en-US" baseline="0" dirty="0" smtClean="0"/>
              <a:t> as you need with RDBMS. </a:t>
            </a:r>
          </a:p>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39</a:t>
            </a:fld>
            <a:endParaRPr lang="en-US"/>
          </a:p>
        </p:txBody>
      </p:sp>
    </p:spTree>
    <p:extLst>
      <p:ext uri="{BB962C8B-B14F-4D97-AF65-F5344CB8AC3E}">
        <p14:creationId xmlns:p14="http://schemas.microsoft.com/office/powerpoint/2010/main" val="16227696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Dynamically typed languages are late bound – the functionality</a:t>
            </a:r>
            <a:r>
              <a:rPr lang="en-US" baseline="0" dirty="0" smtClean="0"/>
              <a:t> is there when you need it. Graph DBs are analogous – you make use of the data that’s there when you need it</a:t>
            </a:r>
            <a:endParaRPr lang="en-US" dirty="0" smtClean="0"/>
          </a:p>
          <a:p>
            <a:endParaRPr lang="en-US" dirty="0" smtClean="0"/>
          </a:p>
          <a:p>
            <a:r>
              <a:rPr lang="en-US" dirty="0" smtClean="0"/>
              <a:t>In designing</a:t>
            </a:r>
            <a:r>
              <a:rPr lang="en-US" baseline="0" dirty="0" smtClean="0"/>
              <a:t> the Doctor Who database for this tutorial, we had many design decisions to make.</a:t>
            </a:r>
          </a:p>
          <a:p>
            <a:endParaRPr lang="en-US" baseline="0" dirty="0" smtClean="0"/>
          </a:p>
          <a:p>
            <a:r>
              <a:rPr lang="en-US" baseline="0" dirty="0" smtClean="0"/>
              <a:t> - How to represent species that are enemies?</a:t>
            </a:r>
          </a:p>
          <a:p>
            <a:r>
              <a:rPr lang="en-US" baseline="0" dirty="0" smtClean="0"/>
              <a:t> - And how to represent individuals that are enemies?</a:t>
            </a:r>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40</a:t>
            </a:fld>
            <a:endParaRPr lang="en-US"/>
          </a:p>
        </p:txBody>
      </p:sp>
    </p:spTree>
    <p:extLst>
      <p:ext uri="{BB962C8B-B14F-4D97-AF65-F5344CB8AC3E}">
        <p14:creationId xmlns:p14="http://schemas.microsoft.com/office/powerpoint/2010/main" val="557941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are enterprise militants!</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Acid always</a:t>
            </a:r>
          </a:p>
          <a:p>
            <a:r>
              <a:rPr lang="en-US" dirty="0" smtClean="0"/>
              <a:t>Java first</a:t>
            </a:r>
          </a:p>
          <a:p>
            <a:r>
              <a:rPr lang="en-US" dirty="0" smtClean="0"/>
              <a:t>Enterprise first</a:t>
            </a:r>
          </a:p>
          <a:p>
            <a:r>
              <a:rPr lang="en-US" dirty="0" smtClean="0"/>
              <a:t>Tens not hundreds</a:t>
            </a:r>
            <a:r>
              <a:rPr lang="en-US" baseline="0" dirty="0" smtClean="0"/>
              <a:t> in a cluster</a:t>
            </a:r>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For highly connected data</a:t>
            </a:r>
            <a:r>
              <a:rPr lang="en-US" baseline="0" dirty="0" smtClean="0"/>
              <a:t> models – we’re not a KV store</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We are </a:t>
            </a:r>
            <a:r>
              <a:rPr lang="en-US" baseline="0" dirty="0" err="1" smtClean="0"/>
              <a:t>GPL’d</a:t>
            </a:r>
            <a:r>
              <a:rPr lang="en-US" baseline="0" dirty="0" smtClean="0"/>
              <a:t> – you can use us for free if you can use MySQL for free</a:t>
            </a:r>
            <a:endParaRPr lang="en-US" dirty="0" smtClean="0"/>
          </a:p>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42</a:t>
            </a:fld>
            <a:endParaRPr lang="en-US"/>
          </a:p>
        </p:txBody>
      </p:sp>
    </p:spTree>
    <p:extLst>
      <p:ext uri="{BB962C8B-B14F-4D97-AF65-F5344CB8AC3E}">
        <p14:creationId xmlns:p14="http://schemas.microsoft.com/office/powerpoint/2010/main" val="18252740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are not looking for a specific answer but for evidence that the student has grasped the problem presented by the </a:t>
            </a:r>
            <a:r>
              <a:rPr lang="en-US" dirty="0" err="1" smtClean="0"/>
              <a:t>kōan</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5</a:t>
            </a:fld>
            <a:endParaRPr lang="en-US"/>
          </a:p>
        </p:txBody>
      </p:sp>
    </p:spTree>
    <p:extLst>
      <p:ext uri="{BB962C8B-B14F-4D97-AF65-F5344CB8AC3E}">
        <p14:creationId xmlns:p14="http://schemas.microsoft.com/office/powerpoint/2010/main" val="9502787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Filesystem</a:t>
            </a:r>
            <a:r>
              <a:rPr lang="en-US" dirty="0" smtClean="0"/>
              <a:t>: </a:t>
            </a:r>
          </a:p>
          <a:p>
            <a:r>
              <a:rPr lang="en-US" dirty="0" smtClean="0"/>
              <a:t> - files</a:t>
            </a:r>
            <a:r>
              <a:rPr lang="en-US" baseline="0" dirty="0" smtClean="0"/>
              <a:t> on disk. </a:t>
            </a:r>
          </a:p>
          <a:p>
            <a:r>
              <a:rPr lang="en-US" baseline="0" dirty="0" smtClean="0"/>
              <a:t> - We lay them out very care so that we can calculate offsets and jump to any record in the files quickly. </a:t>
            </a:r>
          </a:p>
          <a:p>
            <a:r>
              <a:rPr lang="en-US" baseline="0" dirty="0" smtClean="0"/>
              <a:t> - We love SSDs because we can still get stung by spinning disks at this level, but in a second I’ll show how we alleviate that.</a:t>
            </a:r>
          </a:p>
          <a:p>
            <a:r>
              <a:rPr lang="en-US" baseline="0" dirty="0" smtClean="0"/>
              <a:t> - We have separate stores for nodes, relationships, properties, and </a:t>
            </a:r>
            <a:r>
              <a:rPr lang="en-US" baseline="0" dirty="0" err="1" smtClean="0"/>
              <a:t>optimisations</a:t>
            </a:r>
            <a:r>
              <a:rPr lang="en-US" baseline="0" dirty="0" smtClean="0"/>
              <a:t> for common cases to ensure that data is found in one file (e.g. short strings)</a:t>
            </a:r>
          </a:p>
          <a:p>
            <a:endParaRPr lang="en-US" baseline="0" dirty="0" smtClean="0"/>
          </a:p>
          <a:p>
            <a:r>
              <a:rPr lang="en-US" baseline="0" dirty="0" smtClean="0"/>
              <a:t>Memory-mapped NIO. We use Java NIO, which is fast!</a:t>
            </a:r>
          </a:p>
          <a:p>
            <a:endParaRPr lang="en-US" baseline="0" dirty="0" smtClean="0"/>
          </a:p>
          <a:p>
            <a:r>
              <a:rPr lang="en-US" baseline="0" dirty="0" smtClean="0"/>
              <a:t>Caches:</a:t>
            </a:r>
          </a:p>
          <a:p>
            <a:r>
              <a:rPr lang="en-US" baseline="0" dirty="0" smtClean="0"/>
              <a:t> - Our special sauce. Caches allow us to work fast even with spinning disks – they give us millions of traversals per second on laptop-quality hardware</a:t>
            </a:r>
          </a:p>
          <a:p>
            <a:endParaRPr lang="en-US" baseline="0" dirty="0" smtClean="0"/>
          </a:p>
          <a:p>
            <a:r>
              <a:rPr lang="en-US" baseline="0" dirty="0" smtClean="0"/>
              <a:t>Core API:</a:t>
            </a:r>
          </a:p>
          <a:p>
            <a:r>
              <a:rPr lang="en-US" baseline="0" dirty="0" smtClean="0"/>
              <a:t> - Low level graph abstractions, imperative in nature. Can be highly efficient</a:t>
            </a:r>
          </a:p>
          <a:p>
            <a:r>
              <a:rPr lang="en-US" baseline="0" dirty="0" smtClean="0"/>
              <a:t> - Trade off is low-level programming</a:t>
            </a:r>
          </a:p>
          <a:p>
            <a:endParaRPr lang="en-US" baseline="0" dirty="0" smtClean="0"/>
          </a:p>
          <a:p>
            <a:r>
              <a:rPr lang="en-US" baseline="0" dirty="0" smtClean="0"/>
              <a:t>Traversal Framework:</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 - The “query layer”</a:t>
            </a:r>
          </a:p>
          <a:p>
            <a:r>
              <a:rPr lang="en-US" baseline="0" dirty="0" smtClean="0"/>
              <a:t> - We have one stable and one experimental version</a:t>
            </a:r>
          </a:p>
          <a:p>
            <a:r>
              <a:rPr lang="en-US" baseline="0" dirty="0" smtClean="0"/>
              <a:t> - Declaratively describe what to look for in a graph, not so much how.</a:t>
            </a:r>
          </a:p>
          <a:p>
            <a:endParaRPr lang="en-US" baseline="0" dirty="0" smtClean="0"/>
          </a:p>
          <a:p>
            <a:r>
              <a:rPr lang="en-US" baseline="0" dirty="0" smtClean="0"/>
              <a:t>JVM Language bindings:</a:t>
            </a:r>
          </a:p>
          <a:p>
            <a:r>
              <a:rPr lang="en-US" baseline="0" dirty="0" smtClean="0"/>
              <a:t> - Remember we’re a Java database, so anything can bind to us. We have a Java API, that API has been consumed and adapted to suit </a:t>
            </a:r>
            <a:r>
              <a:rPr lang="en-US" baseline="0" dirty="0" err="1" smtClean="0"/>
              <a:t>JRuby</a:t>
            </a:r>
            <a:r>
              <a:rPr lang="en-US" baseline="0" dirty="0" smtClean="0"/>
              <a:t>, </a:t>
            </a:r>
            <a:r>
              <a:rPr lang="en-US" baseline="0" dirty="0" err="1" smtClean="0"/>
              <a:t>Jython</a:t>
            </a:r>
            <a:r>
              <a:rPr lang="en-US" baseline="0" dirty="0" smtClean="0"/>
              <a:t>, </a:t>
            </a:r>
            <a:r>
              <a:rPr lang="en-US" baseline="0" dirty="0" err="1" smtClean="0"/>
              <a:t>Clojure</a:t>
            </a:r>
            <a:r>
              <a:rPr lang="en-US" baseline="0" dirty="0" smtClean="0"/>
              <a:t>, </a:t>
            </a:r>
            <a:r>
              <a:rPr lang="en-US" baseline="0" dirty="0" err="1" smtClean="0"/>
              <a:t>Scala</a:t>
            </a:r>
            <a:r>
              <a:rPr lang="en-US" baseline="0" dirty="0" smtClean="0"/>
              <a:t>, </a:t>
            </a:r>
            <a:r>
              <a:rPr lang="en-US" baseline="0" dirty="0" err="1" smtClean="0"/>
              <a:t>etc</a:t>
            </a:r>
            <a:endParaRPr lang="en-US" baseline="0" dirty="0" smtClean="0"/>
          </a:p>
          <a:p>
            <a:endParaRPr lang="en-US" baseline="0" dirty="0" smtClean="0"/>
          </a:p>
          <a:p>
            <a:r>
              <a:rPr lang="en-US" baseline="0" dirty="0" smtClean="0"/>
              <a:t>REST API:</a:t>
            </a:r>
          </a:p>
          <a:p>
            <a:r>
              <a:rPr lang="en-US" baseline="0" dirty="0" smtClean="0"/>
              <a:t> - A proper, discoverable, hypermedia-driven REST API. Useful if you’re off the JVM or just want to treat the database as a server on the network</a:t>
            </a:r>
          </a:p>
        </p:txBody>
      </p:sp>
      <p:sp>
        <p:nvSpPr>
          <p:cNvPr id="4" name="Slide Number Placeholder 3"/>
          <p:cNvSpPr>
            <a:spLocks noGrp="1"/>
          </p:cNvSpPr>
          <p:nvPr>
            <p:ph type="sldNum" sz="quarter" idx="10"/>
          </p:nvPr>
        </p:nvSpPr>
        <p:spPr/>
        <p:txBody>
          <a:bodyPr/>
          <a:lstStyle/>
          <a:p>
            <a:fld id="{CED8D948-D25D-8E4B-9BFE-B537C3A7CF38}" type="slidenum">
              <a:rPr lang="en-US" smtClean="0"/>
              <a:t>45</a:t>
            </a:fld>
            <a:endParaRPr lang="en-US"/>
          </a:p>
        </p:txBody>
      </p:sp>
    </p:spTree>
    <p:extLst>
      <p:ext uri="{BB962C8B-B14F-4D97-AF65-F5344CB8AC3E}">
        <p14:creationId xmlns:p14="http://schemas.microsoft.com/office/powerpoint/2010/main" val="91979617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quality of our data set is real-world</a:t>
            </a:r>
          </a:p>
          <a:p>
            <a:endParaRPr lang="en-US" dirty="0" smtClean="0"/>
          </a:p>
          <a:p>
            <a:r>
              <a:rPr lang="en-US" dirty="0" smtClean="0"/>
              <a:t>It’s large, but inconsistent.</a:t>
            </a:r>
            <a:r>
              <a:rPr lang="en-US" baseline="0" dirty="0" smtClean="0"/>
              <a:t> Rich in places, regularly structured in places. It’s information poor and less well structured in other places. Just like the real world</a:t>
            </a:r>
            <a:endParaRPr lang="en-US" dirty="0" smtClean="0"/>
          </a:p>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53</a:t>
            </a:fld>
            <a:endParaRPr lang="en-US"/>
          </a:p>
        </p:txBody>
      </p:sp>
    </p:spTree>
    <p:extLst>
      <p:ext uri="{BB962C8B-B14F-4D97-AF65-F5344CB8AC3E}">
        <p14:creationId xmlns:p14="http://schemas.microsoft.com/office/powerpoint/2010/main" val="36681394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is an example of how we store Doctor Who data in Neo4j – as property graphs</a:t>
            </a:r>
          </a:p>
          <a:p>
            <a:endParaRPr lang="en-US" baseline="0" dirty="0" smtClean="0"/>
          </a:p>
          <a:p>
            <a:r>
              <a:rPr lang="en-US" baseline="0" dirty="0" smtClean="0"/>
              <a:t> - Nodes are key/value documents – model entities with these</a:t>
            </a:r>
          </a:p>
          <a:p>
            <a:r>
              <a:rPr lang="en-US" baseline="0" dirty="0" smtClean="0"/>
              <a:t> - Relationships are named and can have key/value properties and are directed - model relationships between entities with these</a:t>
            </a:r>
          </a:p>
          <a:p>
            <a:endParaRPr lang="en-US" baseline="0" dirty="0" smtClean="0"/>
          </a:p>
          <a:p>
            <a:r>
              <a:rPr lang="en-US" baseline="0" dirty="0" smtClean="0"/>
              <a:t>Pour in all the facts into your DB, and then choose what you need to use at runtime (direction, naming, properties might/not be useful to you, but the database doesn’t </a:t>
            </a:r>
            <a:r>
              <a:rPr lang="en-US" baseline="0" dirty="0" err="1" smtClean="0"/>
              <a:t>penalise</a:t>
            </a:r>
            <a:r>
              <a:rPr lang="en-US" baseline="0" dirty="0" smtClean="0"/>
              <a:t> you for storing them)</a:t>
            </a:r>
          </a:p>
        </p:txBody>
      </p:sp>
      <p:sp>
        <p:nvSpPr>
          <p:cNvPr id="4" name="Slide Number Placeholder 3"/>
          <p:cNvSpPr>
            <a:spLocks noGrp="1"/>
          </p:cNvSpPr>
          <p:nvPr>
            <p:ph type="sldNum" sz="quarter" idx="10"/>
          </p:nvPr>
        </p:nvSpPr>
        <p:spPr/>
        <p:txBody>
          <a:bodyPr/>
          <a:lstStyle/>
          <a:p>
            <a:fld id="{CED8D948-D25D-8E4B-9BFE-B537C3A7CF38}" type="slidenum">
              <a:rPr lang="en-US" smtClean="0"/>
              <a:t>54</a:t>
            </a:fld>
            <a:endParaRPr lang="en-US"/>
          </a:p>
        </p:txBody>
      </p:sp>
    </p:spTree>
    <p:extLst>
      <p:ext uri="{BB962C8B-B14F-4D97-AF65-F5344CB8AC3E}">
        <p14:creationId xmlns:p14="http://schemas.microsoft.com/office/powerpoint/2010/main" val="46983086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Eclipse</a:t>
            </a:r>
            <a:r>
              <a:rPr lang="en-US" baseline="0" dirty="0" smtClean="0"/>
              <a:t> RCP based tool, pre-built for Mac, Windows, Linux</a:t>
            </a:r>
          </a:p>
          <a:p>
            <a:endParaRPr lang="en-US" baseline="0" dirty="0" smtClean="0"/>
          </a:p>
          <a:p>
            <a:r>
              <a:rPr lang="en-US" baseline="0" dirty="0" smtClean="0"/>
              <a:t>Point it at a database directory and start to </a:t>
            </a:r>
            <a:r>
              <a:rPr lang="en-US" baseline="0" dirty="0" err="1" smtClean="0"/>
              <a:t>visualise</a:t>
            </a:r>
            <a:r>
              <a:rPr lang="en-US" baseline="0" dirty="0" smtClean="0"/>
              <a:t>. Great for debugging graphs.</a:t>
            </a:r>
          </a:p>
          <a:p>
            <a:endParaRPr lang="en-US" baseline="0" dirty="0" smtClean="0"/>
          </a:p>
          <a:p>
            <a:r>
              <a:rPr lang="en-US" b="1" baseline="0" dirty="0" smtClean="0"/>
              <a:t>Note: DB must be cleanly shut down for </a:t>
            </a:r>
            <a:r>
              <a:rPr lang="en-US" b="1" baseline="0" dirty="0" err="1" smtClean="0"/>
              <a:t>Neoclipse</a:t>
            </a:r>
            <a:r>
              <a:rPr lang="en-US" b="1" baseline="0" dirty="0" smtClean="0"/>
              <a:t> to work.</a:t>
            </a:r>
          </a:p>
          <a:p>
            <a:endParaRPr lang="en-US" b="1" baseline="0" dirty="0" smtClean="0"/>
          </a:p>
          <a:p>
            <a:r>
              <a:rPr lang="en-US" b="1" baseline="0" dirty="0" smtClean="0"/>
              <a:t>Run koan01.java to produce a sample database and obtain its path on the </a:t>
            </a:r>
            <a:r>
              <a:rPr lang="en-US" b="1" baseline="0" dirty="0" err="1" smtClean="0"/>
              <a:t>filesystem</a:t>
            </a:r>
            <a:endParaRPr lang="en-US" b="1" dirty="0"/>
          </a:p>
        </p:txBody>
      </p:sp>
      <p:sp>
        <p:nvSpPr>
          <p:cNvPr id="4" name="Slide Number Placeholder 3"/>
          <p:cNvSpPr>
            <a:spLocks noGrp="1"/>
          </p:cNvSpPr>
          <p:nvPr>
            <p:ph type="sldNum" sz="quarter" idx="10"/>
          </p:nvPr>
        </p:nvSpPr>
        <p:spPr/>
        <p:txBody>
          <a:bodyPr/>
          <a:lstStyle/>
          <a:p>
            <a:fld id="{CED8D948-D25D-8E4B-9BFE-B537C3A7CF38}" type="slidenum">
              <a:rPr lang="en-US" smtClean="0"/>
              <a:t>58</a:t>
            </a:fld>
            <a:endParaRPr lang="en-US"/>
          </a:p>
        </p:txBody>
      </p:sp>
    </p:spTree>
    <p:extLst>
      <p:ext uri="{BB962C8B-B14F-4D97-AF65-F5344CB8AC3E}">
        <p14:creationId xmlns:p14="http://schemas.microsoft.com/office/powerpoint/2010/main" val="40365367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59</a:t>
            </a:fld>
            <a:endParaRPr lang="en-US"/>
          </a:p>
        </p:txBody>
      </p:sp>
    </p:spTree>
    <p:extLst>
      <p:ext uri="{BB962C8B-B14F-4D97-AF65-F5344CB8AC3E}">
        <p14:creationId xmlns:p14="http://schemas.microsoft.com/office/powerpoint/2010/main" val="107446540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Doctor Who data set shown in this slide is available by</a:t>
            </a:r>
            <a:r>
              <a:rPr lang="en-US" baseline="0" dirty="0" smtClean="0"/>
              <a:t> running any of the </a:t>
            </a:r>
            <a:r>
              <a:rPr lang="en-US" baseline="0" dirty="0" err="1" smtClean="0"/>
              <a:t>koans</a:t>
            </a:r>
            <a:r>
              <a:rPr lang="en-US" baseline="0" dirty="0" smtClean="0"/>
              <a:t>. Running koan01.java is best since all it does is create the database on disk and print out the path to that database on the console. Incidentally you can use that path to examine the database in </a:t>
            </a:r>
            <a:r>
              <a:rPr lang="en-US" baseline="0" dirty="0" err="1" smtClean="0"/>
              <a:t>Neoclipse</a:t>
            </a:r>
            <a:r>
              <a:rPr lang="en-US" baseline="0" dirty="0" smtClean="0"/>
              <a:t> too.</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66</a:t>
            </a:fld>
            <a:endParaRPr lang="en-US"/>
          </a:p>
        </p:txBody>
      </p:sp>
    </p:spTree>
    <p:extLst>
      <p:ext uri="{BB962C8B-B14F-4D97-AF65-F5344CB8AC3E}">
        <p14:creationId xmlns:p14="http://schemas.microsoft.com/office/powerpoint/2010/main" val="345404169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 mutating operations on nodes, relationships (and later indexes) must be performed within </a:t>
            </a:r>
            <a:r>
              <a:rPr lang="en-US" smtClean="0"/>
              <a:t>a transaction.</a:t>
            </a:r>
            <a:endParaRPr lang="en-US"/>
          </a:p>
        </p:txBody>
      </p:sp>
      <p:sp>
        <p:nvSpPr>
          <p:cNvPr id="4" name="Slide Number Placeholder 3"/>
          <p:cNvSpPr>
            <a:spLocks noGrp="1"/>
          </p:cNvSpPr>
          <p:nvPr>
            <p:ph type="sldNum" sz="quarter" idx="10"/>
          </p:nvPr>
        </p:nvSpPr>
        <p:spPr/>
        <p:txBody>
          <a:bodyPr/>
          <a:lstStyle/>
          <a:p>
            <a:fld id="{CED8D948-D25D-8E4B-9BFE-B537C3A7CF38}" type="slidenum">
              <a:rPr lang="en-US" smtClean="0"/>
              <a:t>70</a:t>
            </a:fld>
            <a:endParaRPr lang="en-US"/>
          </a:p>
        </p:txBody>
      </p:sp>
    </p:spTree>
    <p:extLst>
      <p:ext uri="{BB962C8B-B14F-4D97-AF65-F5344CB8AC3E}">
        <p14:creationId xmlns:p14="http://schemas.microsoft.com/office/powerpoint/2010/main" val="345634293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Relationship types can be strings as we’re using here</a:t>
            </a:r>
          </a:p>
          <a:p>
            <a:r>
              <a:rPr lang="en-US" dirty="0" smtClean="0"/>
              <a:t>Or they can be </a:t>
            </a:r>
            <a:r>
              <a:rPr lang="en-US" dirty="0" err="1" smtClean="0"/>
              <a:t>enums</a:t>
            </a:r>
            <a:r>
              <a:rPr lang="en-US" baseline="0" dirty="0" smtClean="0"/>
              <a:t> if you want the benefits of static typing in your IDE</a:t>
            </a:r>
          </a:p>
          <a:p>
            <a:endParaRPr lang="en-US" baseline="0" dirty="0" smtClean="0"/>
          </a:p>
          <a:p>
            <a:r>
              <a:rPr lang="en-US" baseline="0" dirty="0" smtClean="0"/>
              <a:t>Either way they’re treated the same by the DB engine – no difference in performance </a:t>
            </a:r>
            <a:r>
              <a:rPr lang="en-US" baseline="0" smtClean="0"/>
              <a:t>or richness.</a:t>
            </a:r>
            <a:endParaRPr lang="en-US"/>
          </a:p>
        </p:txBody>
      </p:sp>
      <p:sp>
        <p:nvSpPr>
          <p:cNvPr id="4" name="Slide Number Placeholder 3"/>
          <p:cNvSpPr>
            <a:spLocks noGrp="1"/>
          </p:cNvSpPr>
          <p:nvPr>
            <p:ph type="sldNum" sz="quarter" idx="10"/>
          </p:nvPr>
        </p:nvSpPr>
        <p:spPr/>
        <p:txBody>
          <a:bodyPr/>
          <a:lstStyle/>
          <a:p>
            <a:fld id="{CED8D948-D25D-8E4B-9BFE-B537C3A7CF38}" type="slidenum">
              <a:rPr lang="en-US" smtClean="0"/>
              <a:t>71</a:t>
            </a:fld>
            <a:endParaRPr lang="en-US"/>
          </a:p>
        </p:txBody>
      </p:sp>
    </p:spTree>
    <p:extLst>
      <p:ext uri="{BB962C8B-B14F-4D97-AF65-F5344CB8AC3E}">
        <p14:creationId xmlns:p14="http://schemas.microsoft.com/office/powerpoint/2010/main" val="7730327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we start to</a:t>
            </a:r>
            <a:r>
              <a:rPr lang="en-US" baseline="0" dirty="0" smtClean="0"/>
              <a:t> interact with the data set for real, and the </a:t>
            </a:r>
            <a:r>
              <a:rPr lang="en-US" baseline="0" dirty="0" err="1" smtClean="0"/>
              <a:t>DoctorWhoUniverse</a:t>
            </a:r>
            <a:r>
              <a:rPr lang="en-US" baseline="0" dirty="0" smtClean="0"/>
              <a:t> class helps </a:t>
            </a:r>
            <a:r>
              <a:rPr lang="en-US" baseline="0" smtClean="0"/>
              <a:t>with that.</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75</a:t>
            </a:fld>
            <a:endParaRPr lang="en-US"/>
          </a:p>
        </p:txBody>
      </p:sp>
    </p:spTree>
    <p:extLst>
      <p:ext uri="{BB962C8B-B14F-4D97-AF65-F5344CB8AC3E}">
        <p14:creationId xmlns:p14="http://schemas.microsoft.com/office/powerpoint/2010/main" val="21218207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don’t use indexes as much in graphs as we do in RDBMS/Document</a:t>
            </a:r>
            <a:r>
              <a:rPr lang="en-US" baseline="0" dirty="0" smtClean="0"/>
              <a:t> stores because graphs are their own indexes. We tend to use indexes only as a shortcut for remembering interesting (sets of) nodes. </a:t>
            </a:r>
            <a:endParaRPr lang="en-US" dirty="0" smtClean="0"/>
          </a:p>
          <a:p>
            <a:endParaRPr lang="en-US" dirty="0" smtClean="0"/>
          </a:p>
          <a:p>
            <a:r>
              <a:rPr lang="en-US" dirty="0" smtClean="0"/>
              <a:t>Here’s a graph of all</a:t>
            </a:r>
            <a:r>
              <a:rPr lang="en-US" baseline="0" dirty="0" smtClean="0"/>
              <a:t> the doctor’s companions. To “index” them all we need to do is find the doctor node and look for incoming “COMPANION_OF” relations</a:t>
            </a:r>
          </a:p>
          <a:p>
            <a:endParaRPr lang="en-US" baseline="0" dirty="0" smtClean="0"/>
          </a:p>
          <a:p>
            <a:r>
              <a:rPr lang="en-US" baseline="0" dirty="0" smtClean="0"/>
              <a:t>Remember that graph traversals are quick – 1M per second on commodity hardware, so looking finding all of the Doctor’s companions from the Doctor node is fast.</a:t>
            </a:r>
          </a:p>
        </p:txBody>
      </p:sp>
      <p:sp>
        <p:nvSpPr>
          <p:cNvPr id="4" name="Slide Number Placeholder 3"/>
          <p:cNvSpPr>
            <a:spLocks noGrp="1"/>
          </p:cNvSpPr>
          <p:nvPr>
            <p:ph type="sldNum" sz="quarter" idx="10"/>
          </p:nvPr>
        </p:nvSpPr>
        <p:spPr/>
        <p:txBody>
          <a:bodyPr/>
          <a:lstStyle/>
          <a:p>
            <a:fld id="{CED8D948-D25D-8E4B-9BFE-B537C3A7CF38}" type="slidenum">
              <a:rPr lang="en-US" smtClean="0"/>
              <a:t>76</a:t>
            </a:fld>
            <a:endParaRPr lang="en-US"/>
          </a:p>
        </p:txBody>
      </p:sp>
    </p:spTree>
    <p:extLst>
      <p:ext uri="{BB962C8B-B14F-4D97-AF65-F5344CB8AC3E}">
        <p14:creationId xmlns:p14="http://schemas.microsoft.com/office/powerpoint/2010/main" val="42735919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Future</a:t>
            </a:r>
            <a:r>
              <a:rPr lang="en-US" baseline="0" dirty="0" smtClean="0"/>
              <a:t> stores will be mixed – right shape for the right job</a:t>
            </a:r>
          </a:p>
          <a:p>
            <a:r>
              <a:rPr lang="en-US" baseline="0" dirty="0" smtClean="0"/>
              <a:t>Polyglot persistence</a:t>
            </a:r>
          </a:p>
          <a:p>
            <a:r>
              <a:rPr lang="en-US" baseline="0" dirty="0" smtClean="0"/>
              <a:t>Frameworks (e.g. spring data) embracing this already</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6</a:t>
            </a:fld>
            <a:endParaRPr lang="en-US"/>
          </a:p>
        </p:txBody>
      </p:sp>
    </p:spTree>
    <p:extLst>
      <p:ext uri="{BB962C8B-B14F-4D97-AF65-F5344CB8AC3E}">
        <p14:creationId xmlns:p14="http://schemas.microsoft.com/office/powerpoint/2010/main" val="311443274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77</a:t>
            </a:fld>
            <a:endParaRPr lang="en-US"/>
          </a:p>
        </p:txBody>
      </p:sp>
    </p:spTree>
    <p:extLst>
      <p:ext uri="{BB962C8B-B14F-4D97-AF65-F5344CB8AC3E}">
        <p14:creationId xmlns:p14="http://schemas.microsoft.com/office/powerpoint/2010/main" val="359673504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Just index key</a:t>
            </a:r>
            <a:r>
              <a:rPr lang="en-US" baseline="0" dirty="0" smtClean="0"/>
              <a:t> nodes – the pillars or themes that underpin your domain</a:t>
            </a:r>
          </a:p>
          <a:p>
            <a:endParaRPr lang="en-US" baseline="0" dirty="0" smtClean="0"/>
          </a:p>
          <a:p>
            <a:r>
              <a:rPr lang="en-US" baseline="0" dirty="0" smtClean="0"/>
              <a:t>In Doctor Who, we index the main characters and planets, and species since these are good starting nodes for traversals.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78</a:t>
            </a:fld>
            <a:endParaRPr lang="en-US"/>
          </a:p>
        </p:txBody>
      </p:sp>
    </p:spTree>
    <p:extLst>
      <p:ext uri="{BB962C8B-B14F-4D97-AF65-F5344CB8AC3E}">
        <p14:creationId xmlns:p14="http://schemas.microsoft.com/office/powerpoint/2010/main" val="134330138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80</a:t>
            </a:fld>
            <a:endParaRPr lang="en-US"/>
          </a:p>
        </p:txBody>
      </p:sp>
    </p:spTree>
    <p:extLst>
      <p:ext uri="{BB962C8B-B14F-4D97-AF65-F5344CB8AC3E}">
        <p14:creationId xmlns:p14="http://schemas.microsoft.com/office/powerpoint/2010/main" val="99613247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81</a:t>
            </a:fld>
            <a:endParaRPr lang="en-US"/>
          </a:p>
        </p:txBody>
      </p:sp>
    </p:spTree>
    <p:extLst>
      <p:ext uri="{BB962C8B-B14F-4D97-AF65-F5344CB8AC3E}">
        <p14:creationId xmlns:p14="http://schemas.microsoft.com/office/powerpoint/2010/main" val="99613247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Incidentally</a:t>
            </a:r>
            <a:r>
              <a:rPr lang="en-US" baseline="0" dirty="0" smtClean="0"/>
              <a:t> Richard Nixon becomes a Doctor Who character in the most recent series!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84</a:t>
            </a:fld>
            <a:endParaRPr lang="en-US"/>
          </a:p>
        </p:txBody>
      </p:sp>
    </p:spTree>
    <p:extLst>
      <p:ext uri="{BB962C8B-B14F-4D97-AF65-F5344CB8AC3E}">
        <p14:creationId xmlns:p14="http://schemas.microsoft.com/office/powerpoint/2010/main" val="66371429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Caution:</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If you start the database with auto indexing enabled but different auto indexed properties than the last run, then already auto-indexed entities will be deleted as you work with them.</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Make sure that the monitored set is what you want before enabling the functionality.</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89</a:t>
            </a:fld>
            <a:endParaRPr lang="en-US"/>
          </a:p>
        </p:txBody>
      </p:sp>
    </p:spTree>
    <p:extLst>
      <p:ext uri="{BB962C8B-B14F-4D97-AF65-F5344CB8AC3E}">
        <p14:creationId xmlns:p14="http://schemas.microsoft.com/office/powerpoint/2010/main" val="56084087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It’s</a:t>
            </a:r>
            <a:r>
              <a:rPr lang="en-US" baseline="0" dirty="0" smtClean="0"/>
              <a:t> a </a:t>
            </a:r>
            <a:r>
              <a:rPr lang="en-US" baseline="0" dirty="0" err="1" smtClean="0"/>
              <a:t>ReadableIndex</a:t>
            </a:r>
            <a:r>
              <a:rPr lang="en-US" baseline="0" dirty="0" smtClean="0"/>
              <a:t> because you’re not allowed to mess with it – that would ruin the point of it being automatic</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90</a:t>
            </a:fld>
            <a:endParaRPr lang="en-US"/>
          </a:p>
        </p:txBody>
      </p:sp>
    </p:spTree>
    <p:extLst>
      <p:ext uri="{BB962C8B-B14F-4D97-AF65-F5344CB8AC3E}">
        <p14:creationId xmlns:p14="http://schemas.microsoft.com/office/powerpoint/2010/main" val="140353479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is a bit of a typing exercise – there’s no real work to do in the indexing, but you should learn how to set up an auto index.</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91</a:t>
            </a:fld>
            <a:endParaRPr lang="en-US"/>
          </a:p>
        </p:txBody>
      </p:sp>
    </p:spTree>
    <p:extLst>
      <p:ext uri="{BB962C8B-B14F-4D97-AF65-F5344CB8AC3E}">
        <p14:creationId xmlns:p14="http://schemas.microsoft.com/office/powerpoint/2010/main" val="352604723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Finds who the </a:t>
            </a:r>
            <a:r>
              <a:rPr lang="en-US" dirty="0" err="1" smtClean="0"/>
              <a:t>Daleks</a:t>
            </a:r>
            <a:r>
              <a:rPr lang="en-US" baseline="0" dirty="0" smtClean="0"/>
              <a:t> are enemies of. </a:t>
            </a:r>
          </a:p>
          <a:p>
            <a:r>
              <a:rPr lang="en-US" baseline="0" dirty="0" smtClean="0"/>
              <a:t>Result: the Doctor (of course), the </a:t>
            </a:r>
            <a:r>
              <a:rPr lang="en-US" baseline="0" dirty="0" err="1" smtClean="0"/>
              <a:t>timelords</a:t>
            </a:r>
            <a:r>
              <a:rPr lang="en-US" baseline="0" dirty="0" smtClean="0"/>
              <a:t>, and the </a:t>
            </a:r>
            <a:r>
              <a:rPr lang="en-US" baseline="0" dirty="0" err="1" smtClean="0"/>
              <a:t>cybermen</a:t>
            </a:r>
            <a:r>
              <a:rPr lang="en-US" baseline="0" dirty="0" smtClean="0"/>
              <a:t>!</a:t>
            </a:r>
          </a:p>
          <a:p>
            <a:endParaRPr lang="en-US" baseline="0" dirty="0" smtClean="0"/>
          </a:p>
          <a:p>
            <a:r>
              <a:rPr lang="en-US" baseline="0" dirty="0" smtClean="0"/>
              <a:t>Note in this case the order doesn’t matter since we’re only going to depth one. </a:t>
            </a:r>
          </a:p>
          <a:p>
            <a:endParaRPr lang="en-US" baseline="0" dirty="0" smtClean="0"/>
          </a:p>
          <a:p>
            <a:r>
              <a:rPr lang="en-US" baseline="0" dirty="0" err="1" smtClean="0"/>
              <a:t>StopEvaluator</a:t>
            </a:r>
            <a:r>
              <a:rPr lang="en-US" baseline="0" dirty="0" smtClean="0"/>
              <a:t> can also be END_OF_GRAPH or custom implementation based on </a:t>
            </a:r>
            <a:r>
              <a:rPr lang="en-US" baseline="0" dirty="0" err="1" smtClean="0"/>
              <a:t>TraversalPosition</a:t>
            </a: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err="1" smtClean="0"/>
              <a:t>ReturnableEvaluator</a:t>
            </a:r>
            <a:r>
              <a:rPr lang="en-US" baseline="0" dirty="0" smtClean="0"/>
              <a:t> can be ALL or custom implementation based on </a:t>
            </a:r>
            <a:r>
              <a:rPr lang="en-US" baseline="0" dirty="0" err="1" smtClean="0"/>
              <a:t>TraversalPosition</a:t>
            </a:r>
            <a:endParaRPr lang="en-US" baseline="0" smtClean="0"/>
          </a:p>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98</a:t>
            </a:fld>
            <a:endParaRPr lang="en-US"/>
          </a:p>
        </p:txBody>
      </p:sp>
    </p:spTree>
    <p:extLst>
      <p:ext uri="{BB962C8B-B14F-4D97-AF65-F5344CB8AC3E}">
        <p14:creationId xmlns:p14="http://schemas.microsoft.com/office/powerpoint/2010/main" val="121523649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Finds who the </a:t>
            </a:r>
            <a:r>
              <a:rPr lang="en-US" dirty="0" err="1" smtClean="0"/>
              <a:t>Daleks</a:t>
            </a:r>
            <a:r>
              <a:rPr lang="en-US" baseline="0" dirty="0" smtClean="0"/>
              <a:t> are enemies of. </a:t>
            </a:r>
          </a:p>
          <a:p>
            <a:r>
              <a:rPr lang="en-US" baseline="0" dirty="0" smtClean="0"/>
              <a:t>Result: the Doctor (of course), the </a:t>
            </a:r>
            <a:r>
              <a:rPr lang="en-US" baseline="0" dirty="0" err="1" smtClean="0"/>
              <a:t>timelords</a:t>
            </a:r>
            <a:r>
              <a:rPr lang="en-US" baseline="0" dirty="0" smtClean="0"/>
              <a:t>, and the </a:t>
            </a:r>
            <a:r>
              <a:rPr lang="en-US" baseline="0" dirty="0" err="1" smtClean="0"/>
              <a:t>cybermen</a:t>
            </a:r>
            <a:r>
              <a:rPr lang="en-US" baseline="0" dirty="0" smtClean="0"/>
              <a:t>!</a:t>
            </a:r>
          </a:p>
          <a:p>
            <a:endParaRPr lang="en-US" baseline="0" dirty="0" smtClean="0"/>
          </a:p>
          <a:p>
            <a:r>
              <a:rPr lang="en-US" baseline="0" dirty="0" smtClean="0"/>
              <a:t>Note in this case the order doesn’t matter since we’re only going to depth one. </a:t>
            </a:r>
          </a:p>
          <a:p>
            <a:endParaRPr lang="en-US" baseline="0" dirty="0" smtClean="0"/>
          </a:p>
          <a:p>
            <a:r>
              <a:rPr lang="en-US" baseline="0" dirty="0" err="1" smtClean="0"/>
              <a:t>StopEvaluator</a:t>
            </a:r>
            <a:r>
              <a:rPr lang="en-US" baseline="0" dirty="0" smtClean="0"/>
              <a:t> can also be END_OF_GRAPH or custom implementation based on </a:t>
            </a:r>
            <a:r>
              <a:rPr lang="en-US" baseline="0" dirty="0" err="1" smtClean="0"/>
              <a:t>TraversalPosition</a:t>
            </a: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err="1" smtClean="0"/>
              <a:t>ReturnableEvaluator</a:t>
            </a:r>
            <a:r>
              <a:rPr lang="en-US" baseline="0" dirty="0" smtClean="0"/>
              <a:t> can be ALL or custom implementation based on </a:t>
            </a:r>
            <a:r>
              <a:rPr lang="en-US" baseline="0" dirty="0" err="1" smtClean="0"/>
              <a:t>TraversalPosition</a:t>
            </a:r>
            <a:endParaRPr lang="en-US" baseline="0" smtClean="0"/>
          </a:p>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99</a:t>
            </a:fld>
            <a:endParaRPr lang="en-US"/>
          </a:p>
        </p:txBody>
      </p:sp>
    </p:spTree>
    <p:extLst>
      <p:ext uri="{BB962C8B-B14F-4D97-AF65-F5344CB8AC3E}">
        <p14:creationId xmlns:p14="http://schemas.microsoft.com/office/powerpoint/2010/main" val="12152364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a:t>
            </a:fld>
            <a:endParaRPr lang="en-US"/>
          </a:p>
        </p:txBody>
      </p:sp>
    </p:spTree>
    <p:extLst>
      <p:ext uri="{BB962C8B-B14F-4D97-AF65-F5344CB8AC3E}">
        <p14:creationId xmlns:p14="http://schemas.microsoft.com/office/powerpoint/2010/main" val="85084488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Enemy of my enemy example </a:t>
            </a:r>
          </a:p>
          <a:p>
            <a:endParaRPr lang="en-US" dirty="0" smtClean="0"/>
          </a:p>
          <a:p>
            <a:r>
              <a:rPr lang="en-US" dirty="0" smtClean="0"/>
              <a:t>Default expander</a:t>
            </a:r>
            <a:r>
              <a:rPr lang="en-US" baseline="0" dirty="0" smtClean="0"/>
              <a:t> gives constraints about which relationship types can be traversed.</a:t>
            </a:r>
          </a:p>
          <a:p>
            <a:r>
              <a:rPr lang="en-US" baseline="0" dirty="0" smtClean="0"/>
              <a:t>Specific expander implementations can be used to </a:t>
            </a:r>
            <a:r>
              <a:rPr lang="en-US" baseline="0" dirty="0" err="1" smtClean="0"/>
              <a:t>prioritise</a:t>
            </a:r>
            <a:r>
              <a:rPr lang="en-US" baseline="0" dirty="0" smtClean="0"/>
              <a:t> specific relationships</a:t>
            </a:r>
            <a:endParaRPr lang="en-US" dirty="0" smtClean="0"/>
          </a:p>
          <a:p>
            <a:endParaRPr lang="en-US" dirty="0" smtClean="0"/>
          </a:p>
          <a:p>
            <a:r>
              <a:rPr lang="en-US" dirty="0" smtClean="0"/>
              <a:t>Depth/breadth</a:t>
            </a:r>
            <a:r>
              <a:rPr lang="en-US" baseline="0" dirty="0" smtClean="0"/>
              <a:t> first are built-in orderings – can make your own</a:t>
            </a:r>
          </a:p>
          <a:p>
            <a:r>
              <a:rPr lang="en-US" baseline="0" dirty="0" smtClean="0"/>
              <a:t>Breadth-first tends to be more memory </a:t>
            </a:r>
            <a:r>
              <a:rPr lang="en-US" baseline="0" dirty="0" smtClean="0"/>
              <a:t>hungry</a:t>
            </a:r>
          </a:p>
          <a:p>
            <a:endParaRPr lang="en-US" baseline="0" dirty="0" smtClean="0"/>
          </a:p>
          <a:p>
            <a:r>
              <a:rPr lang="en-US" baseline="0" dirty="0" smtClean="0"/>
              <a:t>Uniqueness constraints – some of them can be memory hungry</a:t>
            </a:r>
          </a:p>
          <a:p>
            <a:r>
              <a:rPr lang="en-US" baseline="0" dirty="0" smtClean="0"/>
              <a:t>If you don’t specify uniqueness constraint, you get NODE_GLOBAL, which is memory hungry (emulate </a:t>
            </a:r>
            <a:r>
              <a:rPr lang="en-US" baseline="0" dirty="0" err="1" smtClean="0"/>
              <a:t>behaviour</a:t>
            </a:r>
            <a:r>
              <a:rPr lang="en-US" baseline="0" dirty="0" smtClean="0"/>
              <a:t> of </a:t>
            </a:r>
            <a:r>
              <a:rPr lang="en-US" baseline="0" smtClean="0"/>
              <a:t>old traverser API)</a:t>
            </a:r>
            <a:endParaRPr lang="en-US" dirty="0" smtClean="0"/>
          </a:p>
          <a:p>
            <a:endParaRPr lang="en-US" dirty="0" smtClean="0"/>
          </a:p>
          <a:p>
            <a:r>
              <a:rPr lang="en-US" dirty="0" smtClean="0"/>
              <a:t>Evaluator implementation is where your code goes.</a:t>
            </a:r>
          </a:p>
          <a:p>
            <a:endParaRPr lang="en-US" dirty="0" smtClean="0"/>
          </a:p>
          <a:p>
            <a:r>
              <a:rPr lang="en-US" dirty="0" smtClean="0"/>
              <a:t>Key here to</a:t>
            </a:r>
            <a:r>
              <a:rPr lang="en-US" baseline="0" dirty="0" smtClean="0"/>
              <a:t> evaluate the path object at each step in the graph.</a:t>
            </a:r>
          </a:p>
          <a:p>
            <a:r>
              <a:rPr lang="en-US" baseline="0" dirty="0" smtClean="0"/>
              <a:t>Path gives us current node and access to the traversed path, current node (and its relationships </a:t>
            </a:r>
            <a:r>
              <a:rPr lang="en-US" baseline="0" dirty="0" err="1" smtClean="0"/>
              <a:t>etc</a:t>
            </a:r>
            <a:r>
              <a:rPr lang="en-US" baseline="0" dirty="0" smtClean="0"/>
              <a:t>)</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104</a:t>
            </a:fld>
            <a:endParaRPr lang="en-US"/>
          </a:p>
        </p:txBody>
      </p:sp>
    </p:spTree>
    <p:extLst>
      <p:ext uri="{BB962C8B-B14F-4D97-AF65-F5344CB8AC3E}">
        <p14:creationId xmlns:p14="http://schemas.microsoft.com/office/powerpoint/2010/main" val="298118731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sz="1200" dirty="0"/>
          </a:p>
        </p:txBody>
      </p:sp>
      <p:sp>
        <p:nvSpPr>
          <p:cNvPr id="4" name="Slide Number Placeholder 3"/>
          <p:cNvSpPr>
            <a:spLocks noGrp="1"/>
          </p:cNvSpPr>
          <p:nvPr>
            <p:ph type="sldNum" sz="quarter" idx="10"/>
          </p:nvPr>
        </p:nvSpPr>
        <p:spPr/>
        <p:txBody>
          <a:bodyPr/>
          <a:lstStyle/>
          <a:p>
            <a:fld id="{CED8D948-D25D-8E4B-9BFE-B537C3A7CF38}" type="slidenum">
              <a:rPr lang="en-US" smtClean="0"/>
              <a:t>116</a:t>
            </a:fld>
            <a:endParaRPr lang="en-US"/>
          </a:p>
        </p:txBody>
      </p:sp>
    </p:spTree>
    <p:extLst>
      <p:ext uri="{BB962C8B-B14F-4D97-AF65-F5344CB8AC3E}">
        <p14:creationId xmlns:p14="http://schemas.microsoft.com/office/powerpoint/2010/main" val="302093032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Doctor and the Master are connected by many possible paths</a:t>
            </a:r>
          </a:p>
          <a:p>
            <a:endParaRPr lang="en-US" dirty="0" smtClean="0"/>
          </a:p>
          <a:p>
            <a:r>
              <a:rPr lang="en-US" dirty="0" smtClean="0"/>
              <a:t> - Both </a:t>
            </a:r>
            <a:r>
              <a:rPr lang="en-US" dirty="0" err="1" smtClean="0"/>
              <a:t>Timelords</a:t>
            </a:r>
            <a:r>
              <a:rPr lang="en-US" baseline="0" dirty="0" smtClean="0"/>
              <a:t> (species)</a:t>
            </a:r>
          </a:p>
          <a:p>
            <a:r>
              <a:rPr lang="en-US" baseline="0" dirty="0" smtClean="0"/>
              <a:t> - Both from </a:t>
            </a:r>
            <a:r>
              <a:rPr lang="en-US" sz="1200" kern="1200" dirty="0" err="1" smtClean="0">
                <a:solidFill>
                  <a:schemeClr val="tx1"/>
                </a:solidFill>
                <a:latin typeface="+mn-lt"/>
                <a:ea typeface="+mn-ea"/>
                <a:cs typeface="+mn-cs"/>
              </a:rPr>
              <a:t>Gallifrey</a:t>
            </a:r>
            <a:endParaRPr lang="en-US" baseline="0" dirty="0" smtClean="0"/>
          </a:p>
          <a:p>
            <a:r>
              <a:rPr lang="en-US" baseline="0" dirty="0" smtClean="0"/>
              <a:t> - Both visited Earth</a:t>
            </a:r>
          </a:p>
          <a:p>
            <a:r>
              <a:rPr lang="en-US" baseline="0" dirty="0" smtClean="0"/>
              <a:t> - Both own </a:t>
            </a:r>
            <a:r>
              <a:rPr lang="en-US" baseline="0" dirty="0" err="1" smtClean="0"/>
              <a:t>tardises</a:t>
            </a:r>
            <a:endParaRPr lang="en-US" dirty="0" smtClean="0"/>
          </a:p>
          <a:p>
            <a:endParaRPr lang="en-US" baseline="0" dirty="0" smtClean="0"/>
          </a:p>
          <a:p>
            <a:r>
              <a:rPr lang="en-US" baseline="0" dirty="0" smtClean="0"/>
              <a:t> - Both enemies of each other is the shortest path though, and it defines the most important characteristic of their relationship</a:t>
            </a:r>
          </a:p>
          <a:p>
            <a:endParaRPr lang="en-US" baseline="0" dirty="0" smtClean="0"/>
          </a:p>
          <a:p>
            <a:pPr marL="171450" indent="-171450">
              <a:buFontTx/>
              <a:buChar char="-"/>
            </a:pPr>
            <a:r>
              <a:rPr lang="en-US" u="none" dirty="0" smtClean="0">
                <a:latin typeface="Courier New"/>
                <a:cs typeface="Courier New"/>
              </a:rPr>
              <a:t>No more than depth 5, or we find Kevin Bacon!</a:t>
            </a:r>
          </a:p>
          <a:p>
            <a:pPr marL="171450" indent="-171450">
              <a:buFontTx/>
              <a:buChar char="-"/>
            </a:pPr>
            <a:endParaRPr lang="en-US" u="none" baseline="0" dirty="0" smtClean="0">
              <a:latin typeface="Courier New"/>
              <a:cs typeface="Courier New"/>
            </a:endParaRPr>
          </a:p>
          <a:p>
            <a:pPr marL="171450" indent="-171450">
              <a:buFontTx/>
              <a:buChar char="-"/>
            </a:pPr>
            <a:r>
              <a:rPr lang="en-US" u="none" baseline="0" dirty="0" smtClean="0">
                <a:latin typeface="Courier New"/>
                <a:cs typeface="Courier New"/>
              </a:rPr>
              <a:t>Turns out a single relationship ENEMY_OF is the shortest path, and this defines the most important interaction between the Doctor and the Master</a:t>
            </a:r>
            <a:endParaRPr lang="en-US" u="none"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121</a:t>
            </a:fld>
            <a:endParaRPr lang="en-US"/>
          </a:p>
        </p:txBody>
      </p:sp>
    </p:spTree>
    <p:extLst>
      <p:ext uri="{BB962C8B-B14F-4D97-AF65-F5344CB8AC3E}">
        <p14:creationId xmlns:p14="http://schemas.microsoft.com/office/powerpoint/2010/main" val="277218385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136</a:t>
            </a:fld>
            <a:endParaRPr lang="en-US"/>
          </a:p>
        </p:txBody>
      </p:sp>
    </p:spTree>
    <p:extLst>
      <p:ext uri="{BB962C8B-B14F-4D97-AF65-F5344CB8AC3E}">
        <p14:creationId xmlns:p14="http://schemas.microsoft.com/office/powerpoint/2010/main" val="196636124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HA component</a:t>
            </a:r>
            <a:r>
              <a:rPr lang="en-US" baseline="0" dirty="0" smtClean="0"/>
              <a:t> uses log shipping under the covers to ensure eventual consistency across database instances</a:t>
            </a:r>
          </a:p>
          <a:p>
            <a:endParaRPr lang="en-US" baseline="0" dirty="0" smtClean="0"/>
          </a:p>
          <a:p>
            <a:r>
              <a:rPr lang="en-US" baseline="0" dirty="0" smtClean="0"/>
              <a:t>We use Zookeeper to elect cluster masters, even in the event of failure/partition (PAXOS algorithm)</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146</a:t>
            </a:fld>
            <a:endParaRPr lang="en-US"/>
          </a:p>
        </p:txBody>
      </p:sp>
    </p:spTree>
    <p:extLst>
      <p:ext uri="{BB962C8B-B14F-4D97-AF65-F5344CB8AC3E}">
        <p14:creationId xmlns:p14="http://schemas.microsoft.com/office/powerpoint/2010/main" val="183374985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backup agent registers with the master for </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151</a:t>
            </a:fld>
            <a:endParaRPr lang="en-US"/>
          </a:p>
        </p:txBody>
      </p:sp>
    </p:spTree>
    <p:extLst>
      <p:ext uri="{BB962C8B-B14F-4D97-AF65-F5344CB8AC3E}">
        <p14:creationId xmlns:p14="http://schemas.microsoft.com/office/powerpoint/2010/main" val="35118750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 all databases need to be Facebook scale.</a:t>
            </a:r>
          </a:p>
          <a:p>
            <a:r>
              <a:rPr lang="en-US" dirty="0" smtClean="0"/>
              <a:t>Most</a:t>
            </a:r>
            <a:r>
              <a:rPr lang="en-US" baseline="0" dirty="0" smtClean="0"/>
              <a:t> enterprise deployments have much more modest usage.</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154</a:t>
            </a:fld>
            <a:endParaRPr lang="en-US"/>
          </a:p>
        </p:txBody>
      </p:sp>
    </p:spTree>
    <p:extLst>
      <p:ext uri="{BB962C8B-B14F-4D97-AF65-F5344CB8AC3E}">
        <p14:creationId xmlns:p14="http://schemas.microsoft.com/office/powerpoint/2010/main" val="108885513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black-hole</a:t>
            </a:r>
            <a:r>
              <a:rPr lang="en-US" baseline="0" dirty="0" smtClean="0"/>
              <a:t> problem: popular nodes get lumped together on a single instance, but there is low point cut</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155</a:t>
            </a:fld>
            <a:endParaRPr lang="en-US"/>
          </a:p>
        </p:txBody>
      </p:sp>
    </p:spTree>
    <p:extLst>
      <p:ext uri="{BB962C8B-B14F-4D97-AF65-F5344CB8AC3E}">
        <p14:creationId xmlns:p14="http://schemas.microsoft.com/office/powerpoint/2010/main" val="252353820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Load-leveling</a:t>
            </a:r>
            <a:r>
              <a:rPr lang="en-US" baseline="0" dirty="0" smtClean="0"/>
              <a:t> alone can lead to many relationships crossing instances. </a:t>
            </a:r>
          </a:p>
          <a:p>
            <a:r>
              <a:rPr lang="en-US" baseline="0" dirty="0" smtClean="0"/>
              <a:t>These are very expensive to traverse, networks are many orders of magnitude slower than in-memory traversals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156</a:t>
            </a:fld>
            <a:endParaRPr lang="en-US"/>
          </a:p>
        </p:txBody>
      </p:sp>
    </p:spTree>
    <p:extLst>
      <p:ext uri="{BB962C8B-B14F-4D97-AF65-F5344CB8AC3E}">
        <p14:creationId xmlns:p14="http://schemas.microsoft.com/office/powerpoint/2010/main" val="332621818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 well-known algorithms</a:t>
            </a:r>
            <a:r>
              <a:rPr lang="en-US" baseline="0" dirty="0" smtClean="0"/>
              <a:t> that help with keeping graphs balanced (the Minimum Point-Cut problem)</a:t>
            </a:r>
          </a:p>
          <a:p>
            <a:endParaRPr lang="en-US" baseline="0" dirty="0" smtClean="0"/>
          </a:p>
          <a:p>
            <a:r>
              <a:rPr lang="en-US" baseline="0" dirty="0" smtClean="0"/>
              <a:t>They can work at </a:t>
            </a:r>
          </a:p>
          <a:p>
            <a:endParaRPr lang="en-US" baseline="0" dirty="0" smtClean="0"/>
          </a:p>
          <a:p>
            <a:r>
              <a:rPr lang="en-US" baseline="0" dirty="0" smtClean="0"/>
              <a:t> - insert-time</a:t>
            </a:r>
          </a:p>
          <a:p>
            <a:r>
              <a:rPr lang="en-US" baseline="0" dirty="0" smtClean="0"/>
              <a:t> - periodically</a:t>
            </a:r>
          </a:p>
          <a:p>
            <a:endParaRPr lang="en-US" baseline="0" dirty="0" smtClean="0"/>
          </a:p>
          <a:p>
            <a:r>
              <a:rPr lang="en-US" baseline="0" dirty="0" smtClean="0"/>
              <a:t>Each has different properties, but good ones take a local view of the graph (no global locks) and work incrementally (short bursts).</a:t>
            </a:r>
          </a:p>
          <a:p>
            <a:r>
              <a:rPr lang="en-US" baseline="0" dirty="0" smtClean="0"/>
              <a:t>They can even take into account use patterns.</a:t>
            </a:r>
          </a:p>
          <a:p>
            <a:endParaRPr lang="en-US" baseline="0" dirty="0" smtClean="0"/>
          </a:p>
          <a:p>
            <a:r>
              <a:rPr lang="en-US" b="1" baseline="0" dirty="0" smtClean="0"/>
              <a:t>But this is still an open research area.</a:t>
            </a:r>
            <a:r>
              <a:rPr lang="en-US" baseline="0" dirty="0" smtClean="0"/>
              <a:t> Graphs are highly mutable and so these algorithms face an uphill fight, even if we could get them right.</a:t>
            </a:r>
          </a:p>
          <a:p>
            <a:r>
              <a:rPr lang="en-US" baseline="0" dirty="0" smtClean="0"/>
              <a:t>Unlike other </a:t>
            </a:r>
            <a:r>
              <a:rPr lang="en-US" baseline="0" dirty="0" err="1" smtClean="0"/>
              <a:t>NoSQL</a:t>
            </a:r>
            <a:r>
              <a:rPr lang="en-US" baseline="0" dirty="0" smtClean="0"/>
              <a:t> stores, graph’s simply aren’t predictable, and so we can’t use techniques like consistent hashing for scale out.</a:t>
            </a:r>
          </a:p>
        </p:txBody>
      </p:sp>
      <p:sp>
        <p:nvSpPr>
          <p:cNvPr id="4" name="Slide Number Placeholder 3"/>
          <p:cNvSpPr>
            <a:spLocks noGrp="1"/>
          </p:cNvSpPr>
          <p:nvPr>
            <p:ph type="sldNum" sz="quarter" idx="10"/>
          </p:nvPr>
        </p:nvSpPr>
        <p:spPr/>
        <p:txBody>
          <a:bodyPr/>
          <a:lstStyle/>
          <a:p>
            <a:fld id="{CED8D948-D25D-8E4B-9BFE-B537C3A7CF38}" type="slidenum">
              <a:rPr lang="en-US" smtClean="0"/>
              <a:t>157</a:t>
            </a:fld>
            <a:endParaRPr lang="en-US"/>
          </a:p>
        </p:txBody>
      </p:sp>
    </p:spTree>
    <p:extLst>
      <p:ext uri="{BB962C8B-B14F-4D97-AF65-F5344CB8AC3E}">
        <p14:creationId xmlns:p14="http://schemas.microsoft.com/office/powerpoint/2010/main" val="17938893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UGC = User Generated Content</a:t>
            </a:r>
          </a:p>
          <a:p>
            <a:r>
              <a:rPr lang="en-US" dirty="0" smtClean="0"/>
              <a:t>GGG = Giant Global Graph (what</a:t>
            </a:r>
            <a:r>
              <a:rPr lang="en-US" baseline="0" dirty="0" smtClean="0"/>
              <a:t> the web will become)</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9</a:t>
            </a:fld>
            <a:endParaRPr lang="en-US"/>
          </a:p>
        </p:txBody>
      </p:sp>
    </p:spTree>
    <p:extLst>
      <p:ext uri="{BB962C8B-B14F-4D97-AF65-F5344CB8AC3E}">
        <p14:creationId xmlns:p14="http://schemas.microsoft.com/office/powerpoint/2010/main" val="108721994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 all databases need to be Facebook scale.</a:t>
            </a:r>
          </a:p>
          <a:p>
            <a:r>
              <a:rPr lang="en-US" dirty="0" smtClean="0"/>
              <a:t>Most</a:t>
            </a:r>
            <a:r>
              <a:rPr lang="en-US" baseline="0" dirty="0" smtClean="0"/>
              <a:t> enterprise deployments have much more modest usage.</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158</a:t>
            </a:fld>
            <a:endParaRPr lang="en-US"/>
          </a:p>
        </p:txBody>
      </p:sp>
    </p:spTree>
    <p:extLst>
      <p:ext uri="{BB962C8B-B14F-4D97-AF65-F5344CB8AC3E}">
        <p14:creationId xmlns:p14="http://schemas.microsoft.com/office/powerpoint/2010/main" val="108885513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Filesystem</a:t>
            </a:r>
            <a:r>
              <a:rPr lang="en-US" dirty="0" smtClean="0"/>
              <a:t>: </a:t>
            </a:r>
          </a:p>
          <a:p>
            <a:r>
              <a:rPr lang="en-US" dirty="0" smtClean="0"/>
              <a:t> - files</a:t>
            </a:r>
            <a:r>
              <a:rPr lang="en-US" baseline="0" dirty="0" smtClean="0"/>
              <a:t> on disk. </a:t>
            </a:r>
          </a:p>
          <a:p>
            <a:r>
              <a:rPr lang="en-US" baseline="0" dirty="0" smtClean="0"/>
              <a:t> - We lay them out very carefully so that we can calculate offsets and jump to any record in the files quickly. </a:t>
            </a:r>
          </a:p>
          <a:p>
            <a:r>
              <a:rPr lang="en-US" baseline="0" dirty="0" smtClean="0"/>
              <a:t> - We love SSDs because we can still get stung by spinning disks at this level, but in a second I’ll show how we alleviate that.</a:t>
            </a:r>
          </a:p>
          <a:p>
            <a:r>
              <a:rPr lang="en-US" baseline="0" dirty="0" smtClean="0"/>
              <a:t> - We have separate stores for nodes, relationships, properties, and </a:t>
            </a:r>
            <a:r>
              <a:rPr lang="en-US" baseline="0" dirty="0" err="1" smtClean="0"/>
              <a:t>optimisations</a:t>
            </a:r>
            <a:r>
              <a:rPr lang="en-US" baseline="0" dirty="0" smtClean="0"/>
              <a:t> for common cases to ensure that data is found in one file (e.g. short strings)</a:t>
            </a:r>
          </a:p>
          <a:p>
            <a:endParaRPr lang="en-US" baseline="0" dirty="0" smtClean="0"/>
          </a:p>
          <a:p>
            <a:r>
              <a:rPr lang="en-US" baseline="0" dirty="0" smtClean="0"/>
              <a:t>Memory-mapped NIO. We use Java NIO, which is fast!</a:t>
            </a:r>
          </a:p>
          <a:p>
            <a:endParaRPr lang="en-US" baseline="0" dirty="0" smtClean="0"/>
          </a:p>
          <a:p>
            <a:r>
              <a:rPr lang="en-US" baseline="0" dirty="0" smtClean="0"/>
              <a:t>Caches:</a:t>
            </a:r>
          </a:p>
          <a:p>
            <a:r>
              <a:rPr lang="en-US" baseline="0" dirty="0" smtClean="0"/>
              <a:t> - Our special sauce. Caches allow us to work fast even with spinning disks – they give us millions of traversals per second on laptop-quality hardware</a:t>
            </a:r>
          </a:p>
          <a:p>
            <a:endParaRPr lang="en-US" baseline="0" dirty="0" smtClean="0"/>
          </a:p>
          <a:p>
            <a:r>
              <a:rPr lang="en-US" baseline="0" dirty="0" smtClean="0"/>
              <a:t>Core API:</a:t>
            </a:r>
          </a:p>
          <a:p>
            <a:r>
              <a:rPr lang="en-US" baseline="0" dirty="0" smtClean="0"/>
              <a:t> - Low level graph abstractions, imperative in nature. Can be highly efficient</a:t>
            </a:r>
          </a:p>
          <a:p>
            <a:r>
              <a:rPr lang="en-US" baseline="0" dirty="0" smtClean="0"/>
              <a:t> - Trade off is low-level programming</a:t>
            </a:r>
          </a:p>
          <a:p>
            <a:endParaRPr lang="en-US" baseline="0" dirty="0" smtClean="0"/>
          </a:p>
          <a:p>
            <a:r>
              <a:rPr lang="en-US" baseline="0" dirty="0" smtClean="0"/>
              <a:t>Traversal Framework:</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 - The “query layer”</a:t>
            </a:r>
          </a:p>
          <a:p>
            <a:r>
              <a:rPr lang="en-US" baseline="0" dirty="0" smtClean="0"/>
              <a:t> - We have one stable and one experimental version</a:t>
            </a:r>
          </a:p>
          <a:p>
            <a:r>
              <a:rPr lang="en-US" baseline="0" dirty="0" smtClean="0"/>
              <a:t> - Declaratively describe what to look for in a graph, not so much how.</a:t>
            </a:r>
          </a:p>
          <a:p>
            <a:endParaRPr lang="en-US" baseline="0" dirty="0" smtClean="0"/>
          </a:p>
          <a:p>
            <a:r>
              <a:rPr lang="en-US" baseline="0" dirty="0" smtClean="0"/>
              <a:t>JVM Language bindings:</a:t>
            </a:r>
          </a:p>
          <a:p>
            <a:r>
              <a:rPr lang="en-US" baseline="0" dirty="0" smtClean="0"/>
              <a:t> - Remember we’re a Java database, so anything can bind to us. We have a Java API, that API has been consumed and adapted to suit </a:t>
            </a:r>
            <a:r>
              <a:rPr lang="en-US" baseline="0" dirty="0" err="1" smtClean="0"/>
              <a:t>JRuby</a:t>
            </a:r>
            <a:r>
              <a:rPr lang="en-US" baseline="0" dirty="0" smtClean="0"/>
              <a:t>, </a:t>
            </a:r>
            <a:r>
              <a:rPr lang="en-US" baseline="0" dirty="0" err="1" smtClean="0"/>
              <a:t>Jython</a:t>
            </a:r>
            <a:r>
              <a:rPr lang="en-US" baseline="0" dirty="0" smtClean="0"/>
              <a:t>, </a:t>
            </a:r>
            <a:r>
              <a:rPr lang="en-US" baseline="0" dirty="0" err="1" smtClean="0"/>
              <a:t>Clojure</a:t>
            </a:r>
            <a:r>
              <a:rPr lang="en-US" baseline="0" dirty="0" smtClean="0"/>
              <a:t>, </a:t>
            </a:r>
            <a:r>
              <a:rPr lang="en-US" baseline="0" dirty="0" err="1" smtClean="0"/>
              <a:t>Scala</a:t>
            </a:r>
            <a:r>
              <a:rPr lang="en-US" baseline="0" dirty="0" smtClean="0"/>
              <a:t>, </a:t>
            </a:r>
            <a:r>
              <a:rPr lang="en-US" baseline="0" dirty="0" err="1" smtClean="0"/>
              <a:t>etc</a:t>
            </a:r>
            <a:endParaRPr lang="en-US" baseline="0" dirty="0" smtClean="0"/>
          </a:p>
          <a:p>
            <a:endParaRPr lang="en-US" baseline="0" dirty="0" smtClean="0"/>
          </a:p>
          <a:p>
            <a:r>
              <a:rPr lang="en-US" baseline="0" dirty="0" smtClean="0"/>
              <a:t>REST API:</a:t>
            </a:r>
          </a:p>
          <a:p>
            <a:r>
              <a:rPr lang="en-US" baseline="0" dirty="0" smtClean="0"/>
              <a:t> - A proper, discoverable, hypermedia-driven REST API. Useful if you’re off the JVM or just want to treat the database as a server on the network</a:t>
            </a:r>
          </a:p>
        </p:txBody>
      </p:sp>
      <p:sp>
        <p:nvSpPr>
          <p:cNvPr id="4" name="Slide Number Placeholder 3"/>
          <p:cNvSpPr>
            <a:spLocks noGrp="1"/>
          </p:cNvSpPr>
          <p:nvPr>
            <p:ph type="sldNum" sz="quarter" idx="10"/>
          </p:nvPr>
        </p:nvSpPr>
        <p:spPr/>
        <p:txBody>
          <a:bodyPr/>
          <a:lstStyle/>
          <a:p>
            <a:fld id="{CED8D948-D25D-8E4B-9BFE-B537C3A7CF38}" type="slidenum">
              <a:rPr lang="en-US" smtClean="0"/>
              <a:t>159</a:t>
            </a:fld>
            <a:endParaRPr lang="en-US"/>
          </a:p>
        </p:txBody>
      </p:sp>
    </p:spTree>
    <p:extLst>
      <p:ext uri="{BB962C8B-B14F-4D97-AF65-F5344CB8AC3E}">
        <p14:creationId xmlns:p14="http://schemas.microsoft.com/office/powerpoint/2010/main" val="91979617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10s of gigabytes:</a:t>
            </a:r>
          </a:p>
          <a:p>
            <a:r>
              <a:rPr lang="en-US" sz="1200" kern="1200" dirty="0" smtClean="0">
                <a:solidFill>
                  <a:schemeClr val="tx1"/>
                </a:solidFill>
                <a:latin typeface="+mn-lt"/>
                <a:ea typeface="+mn-ea"/>
                <a:cs typeface="+mn-cs"/>
              </a:rPr>
              <a:t>Slam in the RAM on a single server and all is plain sailing</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It is write scaling</a:t>
            </a:r>
            <a:r>
              <a:rPr lang="en-US" sz="1200" kern="1200" baseline="0" dirty="0" smtClean="0">
                <a:solidFill>
                  <a:schemeClr val="tx1"/>
                </a:solidFill>
                <a:latin typeface="+mn-lt"/>
                <a:ea typeface="+mn-ea"/>
                <a:cs typeface="+mn-cs"/>
              </a:rPr>
              <a:t> that is trickier with graphs, but if you’ve got an enterprise-scale or read-mostly web-scale system this might not be such a problem</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160</a:t>
            </a:fld>
            <a:endParaRPr lang="en-US"/>
          </a:p>
        </p:txBody>
      </p:sp>
    </p:spTree>
    <p:extLst>
      <p:ext uri="{BB962C8B-B14F-4D97-AF65-F5344CB8AC3E}">
        <p14:creationId xmlns:p14="http://schemas.microsoft.com/office/powerpoint/2010/main" val="360599016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Consistent Routing c.f. Consistent</a:t>
            </a:r>
            <a:r>
              <a:rPr lang="en-US" baseline="0" dirty="0" smtClean="0"/>
              <a:t> hashing name – means always try to route related requests to the same server to hopefully benefit from warm caches</a:t>
            </a:r>
          </a:p>
        </p:txBody>
      </p:sp>
      <p:sp>
        <p:nvSpPr>
          <p:cNvPr id="4" name="Slide Number Placeholder 3"/>
          <p:cNvSpPr>
            <a:spLocks noGrp="1"/>
          </p:cNvSpPr>
          <p:nvPr>
            <p:ph type="sldNum" sz="quarter" idx="10"/>
          </p:nvPr>
        </p:nvSpPr>
        <p:spPr/>
        <p:txBody>
          <a:bodyPr/>
          <a:lstStyle/>
          <a:p>
            <a:fld id="{CED8D948-D25D-8E4B-9BFE-B537C3A7CF38}" type="slidenum">
              <a:rPr lang="en-US" smtClean="0"/>
              <a:t>162</a:t>
            </a:fld>
            <a:endParaRPr lang="en-US"/>
          </a:p>
        </p:txBody>
      </p:sp>
    </p:spTree>
    <p:extLst>
      <p:ext uri="{BB962C8B-B14F-4D97-AF65-F5344CB8AC3E}">
        <p14:creationId xmlns:p14="http://schemas.microsoft.com/office/powerpoint/2010/main" val="350030357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Some domains naturally</a:t>
            </a:r>
            <a:r>
              <a:rPr lang="en-US" baseline="0" dirty="0" smtClean="0"/>
              <a:t> shard.</a:t>
            </a:r>
          </a:p>
          <a:p>
            <a:endParaRPr lang="en-US" baseline="0" dirty="0" smtClean="0"/>
          </a:p>
          <a:p>
            <a:r>
              <a:rPr lang="en-US" baseline="0" dirty="0" smtClean="0"/>
              <a:t>E.g. geo where the connections between cities are few compared with the connections within the cities. So can place cities or countries on different nodes</a:t>
            </a:r>
          </a:p>
          <a:p>
            <a:r>
              <a:rPr lang="en-US" baseline="0" dirty="0" smtClean="0"/>
              <a:t>E.g. user content, where connections between normal users are few (modulo any celebrities). </a:t>
            </a:r>
          </a:p>
          <a:p>
            <a:endParaRPr lang="en-US" baseline="0" dirty="0" smtClean="0"/>
          </a:p>
          <a:p>
            <a:r>
              <a:rPr lang="en-US" baseline="0" dirty="0" smtClean="0"/>
              <a:t>Write-scaling is not automatic with graphs</a:t>
            </a:r>
          </a:p>
        </p:txBody>
      </p:sp>
      <p:sp>
        <p:nvSpPr>
          <p:cNvPr id="4" name="Slide Number Placeholder 3"/>
          <p:cNvSpPr>
            <a:spLocks noGrp="1"/>
          </p:cNvSpPr>
          <p:nvPr>
            <p:ph type="sldNum" sz="quarter" idx="10"/>
          </p:nvPr>
        </p:nvSpPr>
        <p:spPr/>
        <p:txBody>
          <a:bodyPr/>
          <a:lstStyle/>
          <a:p>
            <a:fld id="{CED8D948-D25D-8E4B-9BFE-B537C3A7CF38}" type="slidenum">
              <a:rPr lang="en-US" smtClean="0"/>
              <a:t>163</a:t>
            </a:fld>
            <a:endParaRPr lang="en-US"/>
          </a:p>
        </p:txBody>
      </p:sp>
    </p:spTree>
    <p:extLst>
      <p:ext uri="{BB962C8B-B14F-4D97-AF65-F5344CB8AC3E}">
        <p14:creationId xmlns:p14="http://schemas.microsoft.com/office/powerpoint/2010/main" val="14849199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strictly</a:t>
            </a:r>
            <a:r>
              <a:rPr lang="en-US" baseline="0" dirty="0" smtClean="0"/>
              <a:t> about connected data – joins kill performance there.</a:t>
            </a:r>
          </a:p>
          <a:p>
            <a:endParaRPr lang="en-US" baseline="0" dirty="0" smtClean="0"/>
          </a:p>
          <a:p>
            <a:r>
              <a:rPr lang="en-US" baseline="0" dirty="0" smtClean="0"/>
              <a:t>No bashing of RDBMS performance for tabular transaction processing</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11</a:t>
            </a:fld>
            <a:endParaRPr lang="en-US"/>
          </a:p>
        </p:txBody>
      </p:sp>
    </p:spTree>
    <p:extLst>
      <p:ext uri="{BB962C8B-B14F-4D97-AF65-F5344CB8AC3E}">
        <p14:creationId xmlns:p14="http://schemas.microsoft.com/office/powerpoint/2010/main" val="40878508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History – Amazon decide that they always</a:t>
            </a:r>
            <a:r>
              <a:rPr lang="en-US" baseline="0" dirty="0" smtClean="0"/>
              <a:t> wanted the shopping basket to be available, but couldn’t take a chance on RDBMS</a:t>
            </a:r>
          </a:p>
          <a:p>
            <a:r>
              <a:rPr lang="en-US" baseline="0" dirty="0" smtClean="0"/>
              <a:t>So they built their own</a:t>
            </a:r>
          </a:p>
          <a:p>
            <a:r>
              <a:rPr lang="en-US" baseline="0" dirty="0" smtClean="0"/>
              <a:t>Big risk, but simple data model and well-known computing science underpinning it (e.g. consistent hashing, Bloom filters for sensible replication)</a:t>
            </a:r>
          </a:p>
          <a:p>
            <a:r>
              <a:rPr lang="en-US" baseline="0" dirty="0" smtClean="0"/>
              <a:t>+ Massive read/write scale</a:t>
            </a:r>
          </a:p>
          <a:p>
            <a:r>
              <a:rPr lang="en-US" baseline="0" dirty="0" smtClean="0"/>
              <a:t>- Simplistic data model moves heavy lifting into the app tier (e.g. map reduce)</a:t>
            </a:r>
          </a:p>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16</a:t>
            </a:fld>
            <a:endParaRPr lang="en-US"/>
          </a:p>
        </p:txBody>
      </p:sp>
    </p:spTree>
    <p:extLst>
      <p:ext uri="{BB962C8B-B14F-4D97-AF65-F5344CB8AC3E}">
        <p14:creationId xmlns:p14="http://schemas.microsoft.com/office/powerpoint/2010/main" val="28835828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18</a:t>
            </a:fld>
            <a:endParaRPr lang="en-US"/>
          </a:p>
        </p:txBody>
      </p:sp>
    </p:spTree>
    <p:extLst>
      <p:ext uri="{BB962C8B-B14F-4D97-AF65-F5344CB8AC3E}">
        <p14:creationId xmlns:p14="http://schemas.microsoft.com/office/powerpoint/2010/main" val="28835828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20</a:t>
            </a:fld>
            <a:endParaRPr lang="en-US"/>
          </a:p>
        </p:txBody>
      </p:sp>
    </p:spTree>
    <p:extLst>
      <p:ext uri="{BB962C8B-B14F-4D97-AF65-F5344CB8AC3E}">
        <p14:creationId xmlns:p14="http://schemas.microsoft.com/office/powerpoint/2010/main" val="28835828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6" name="Slide Number Placeholder 5"/>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22646788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idx="1"/>
          </p:nvPr>
        </p:nvSpPr>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6" name="Slide Number Placeholder 5"/>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23956182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77235"/>
            <a:ext cx="7772400" cy="1362075"/>
          </a:xfrm>
        </p:spPr>
        <p:txBody>
          <a:bodyPr anchor="t"/>
          <a:lstStyle>
            <a:lvl1pPr algn="l">
              <a:defRPr sz="4000" b="1" cap="all"/>
            </a:lvl1pPr>
          </a:lstStyle>
          <a:p>
            <a:r>
              <a:rPr lang="en-GB" smtClean="0"/>
              <a:t>Click to edit Master title style</a:t>
            </a:r>
            <a:endParaRPr lang="en-US"/>
          </a:p>
        </p:txBody>
      </p:sp>
      <p:sp>
        <p:nvSpPr>
          <p:cNvPr id="3" name="Text Placeholder 2"/>
          <p:cNvSpPr>
            <a:spLocks noGrp="1"/>
          </p:cNvSpPr>
          <p:nvPr>
            <p:ph type="body" idx="1"/>
          </p:nvPr>
        </p:nvSpPr>
        <p:spPr>
          <a:xfrm>
            <a:off x="722313" y="1877048"/>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smtClean="0"/>
              <a:t>Click to edit Master text styles</a:t>
            </a:r>
          </a:p>
        </p:txBody>
      </p:sp>
      <p:sp>
        <p:nvSpPr>
          <p:cNvPr id="6" name="Slide Number Placeholder 5"/>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37557185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7" name="Slide Number Placeholder 6"/>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37624078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9" name="Slide Number Placeholder 8"/>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1260266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5" name="Slide Number Placeholder 4"/>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41770370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379509889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theme" Target="../theme/theme1.xml"/><Relationship Id="rId9" Type="http://schemas.openxmlformats.org/officeDocument/2006/relationships/image" Target="../media/image1.emf"/><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9"/>
          <a:stretch>
            <a:fillRect/>
          </a:stretch>
        </p:blipFill>
        <p:spPr>
          <a:xfrm>
            <a:off x="0" y="3821906"/>
            <a:ext cx="9144000" cy="3036094"/>
          </a:xfrm>
          <a:prstGeom prst="rect">
            <a:avLst/>
          </a:prstGeom>
        </p:spPr>
      </p:pic>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400">
                <a:solidFill>
                  <a:schemeClr val="tx1">
                    <a:tint val="75000"/>
                  </a:schemeClr>
                </a:solidFill>
              </a:defRPr>
            </a:lvl1pPr>
          </a:lstStyle>
          <a:p>
            <a:fld id="{0186A618-0097-4544-8128-594A80843A9A}" type="slidenum">
              <a:rPr lang="en-US" smtClean="0"/>
              <a:pPr/>
              <a:t>‹#›</a:t>
            </a:fld>
            <a:endParaRPr lang="en-US" dirty="0"/>
          </a:p>
        </p:txBody>
      </p:sp>
    </p:spTree>
    <p:extLst>
      <p:ext uri="{BB962C8B-B14F-4D97-AF65-F5344CB8AC3E}">
        <p14:creationId xmlns:p14="http://schemas.microsoft.com/office/powerpoint/2010/main" val="6301308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4" Type="http://schemas.openxmlformats.org/officeDocument/2006/relationships/image" Target="../media/image2.png"/><Relationship Id="rId1" Type="http://schemas.microsoft.com/office/2007/relationships/media" Target="../media/media1.mp4"/><Relationship Id="rId2" Type="http://schemas.openxmlformats.org/officeDocument/2006/relationships/video" Target="../media/media1.mp4"/></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2.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3.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emf"/><Relationship Id="rId4" Type="http://schemas.openxmlformats.org/officeDocument/2006/relationships/image" Target="../media/image9.emf"/><Relationship Id="rId5" Type="http://schemas.openxmlformats.org/officeDocument/2006/relationships/image" Target="../media/image10.emf"/><Relationship Id="rId6" Type="http://schemas.openxmlformats.org/officeDocument/2006/relationships/image" Target="../media/image11.emf"/><Relationship Id="rId7" Type="http://schemas.openxmlformats.org/officeDocument/2006/relationships/image" Target="../media/image12.emf"/><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4.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55.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6.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7.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8.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9.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0.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1.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pn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3.png"/></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4.png"/></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5.png"/></Relationships>
</file>

<file path=ppt/slides/_rels/slide15.xml.rels><?xml version="1.0" encoding="UTF-8" standalone="yes"?>
<Relationships xmlns="http://schemas.openxmlformats.org/package/2006/relationships"><Relationship Id="rId3" Type="http://schemas.openxmlformats.org/officeDocument/2006/relationships/image" Target="../media/image14.emf"/><Relationship Id="rId4" Type="http://schemas.openxmlformats.org/officeDocument/2006/relationships/image" Target="../media/image15.emf"/><Relationship Id="rId5" Type="http://schemas.openxmlformats.org/officeDocument/2006/relationships/image" Target="../media/image16.emf"/><Relationship Id="rId1" Type="http://schemas.openxmlformats.org/officeDocument/2006/relationships/slideLayout" Target="../slideLayouts/slideLayout1.xml"/><Relationship Id="rId2" Type="http://schemas.openxmlformats.org/officeDocument/2006/relationships/image" Target="../media/image13.emf"/></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5.xml"/><Relationship Id="rId3" Type="http://schemas.openxmlformats.org/officeDocument/2006/relationships/image" Target="../media/image66.emf"/></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7.emf"/></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7.xml"/><Relationship Id="rId3" Type="http://schemas.openxmlformats.org/officeDocument/2006/relationships/image" Target="../media/image68.png"/></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8.xml"/><Relationship Id="rId3" Type="http://schemas.openxmlformats.org/officeDocument/2006/relationships/image" Target="../media/image69.png"/></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9.xml"/><Relationship Id="rId3" Type="http://schemas.openxmlformats.org/officeDocument/2006/relationships/image" Target="../media/image70.png"/></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5.emf"/></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3.xml"/><Relationship Id="rId3" Type="http://schemas.openxmlformats.org/officeDocument/2006/relationships/image" Target="../media/image71.png"/></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emf"/></Relationships>
</file>

<file path=ppt/slides/_rels/slide18.xml.rels><?xml version="1.0" encoding="UTF-8" standalone="yes"?>
<Relationships xmlns="http://schemas.openxmlformats.org/package/2006/relationships"><Relationship Id="rId3" Type="http://schemas.openxmlformats.org/officeDocument/2006/relationships/hyperlink" Target="http://labs.google.com/papers/bigtable.html" TargetMode="External"/><Relationship Id="rId4" Type="http://schemas.openxmlformats.org/officeDocument/2006/relationships/image" Target="../media/image17.emf"/><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em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8.em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9.em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5" Type="http://schemas.openxmlformats.org/officeDocument/2006/relationships/image" Target="../media/image23.png"/><Relationship Id="rId1" Type="http://schemas.openxmlformats.org/officeDocument/2006/relationships/slideLayout" Target="../slideLayouts/slideLayout7.xml"/><Relationship Id="rId2" Type="http://schemas.openxmlformats.org/officeDocument/2006/relationships/notesSlide" Target="../notesSlides/notesSlide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chart" Target="../charts/chart1.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27.png"/><Relationship Id="rId6" Type="http://schemas.openxmlformats.org/officeDocument/2006/relationships/image" Target="../media/image28.png"/><Relationship Id="rId7" Type="http://schemas.openxmlformats.org/officeDocument/2006/relationships/image" Target="../media/image29.png"/><Relationship Id="rId1" Type="http://schemas.openxmlformats.org/officeDocument/2006/relationships/slideLayout" Target="../slideLayouts/slideLayout7.xml"/><Relationship Id="rId2" Type="http://schemas.openxmlformats.org/officeDocument/2006/relationships/image" Target="../media/image2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image" Target="../media/image3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 Id="rId3" Type="http://schemas.openxmlformats.org/officeDocument/2006/relationships/image" Target="../media/image3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 Id="rId3" Type="http://schemas.openxmlformats.org/officeDocument/2006/relationships/image" Target="../media/image3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3.em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4.emf"/></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5.e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37.png"/><Relationship Id="rId4" Type="http://schemas.openxmlformats.org/officeDocument/2006/relationships/image" Target="../media/image38.png"/><Relationship Id="rId5" Type="http://schemas.openxmlformats.org/officeDocument/2006/relationships/image" Target="../media/image39.png"/><Relationship Id="rId6" Type="http://schemas.openxmlformats.org/officeDocument/2006/relationships/image" Target="../media/image40.png"/><Relationship Id="rId7" Type="http://schemas.openxmlformats.org/officeDocument/2006/relationships/image" Target="../media/image41.png"/><Relationship Id="rId8" Type="http://schemas.openxmlformats.org/officeDocument/2006/relationships/image" Target="../media/image42.png"/><Relationship Id="rId9" Type="http://schemas.openxmlformats.org/officeDocument/2006/relationships/image" Target="../media/image43.png"/><Relationship Id="rId10" Type="http://schemas.openxmlformats.org/officeDocument/2006/relationships/image" Target="../media/image44.png"/><Relationship Id="rId11" Type="http://schemas.openxmlformats.org/officeDocument/2006/relationships/image" Target="../media/image45.png"/><Relationship Id="rId1" Type="http://schemas.openxmlformats.org/officeDocument/2006/relationships/slideLayout" Target="../slideLayouts/slideLayout7.xml"/><Relationship Id="rId2" Type="http://schemas.openxmlformats.org/officeDocument/2006/relationships/image" Target="../media/image36.png"/></Relationships>
</file>

<file path=ppt/slides/_rels/slide53.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png"/><Relationship Id="rId5" Type="http://schemas.openxmlformats.org/officeDocument/2006/relationships/image" Target="../media/image26.png"/><Relationship Id="rId6" Type="http://schemas.openxmlformats.org/officeDocument/2006/relationships/image" Target="../media/image27.png"/><Relationship Id="rId7" Type="http://schemas.openxmlformats.org/officeDocument/2006/relationships/image" Target="../media/image28.png"/><Relationship Id="rId8" Type="http://schemas.openxmlformats.org/officeDocument/2006/relationships/image" Target="../media/image29.png"/><Relationship Id="rId1" Type="http://schemas.openxmlformats.org/officeDocument/2006/relationships/slideLayout" Target="../slideLayouts/slideLayout7.xml"/><Relationship Id="rId2" Type="http://schemas.openxmlformats.org/officeDocument/2006/relationships/notesSlide" Target="../notesSlides/notesSlide2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 Id="rId3" Type="http://schemas.openxmlformats.org/officeDocument/2006/relationships/image" Target="../media/image30.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 Id="rId3" Type="http://schemas.openxmlformats.org/officeDocument/2006/relationships/image" Target="../media/image46.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 Id="rId3" Type="http://schemas.openxmlformats.org/officeDocument/2006/relationships/image" Target="../media/image47.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8.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9.xml"/><Relationship Id="rId3" Type="http://schemas.openxmlformats.org/officeDocument/2006/relationships/image" Target="../media/image49.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4.emf"/></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0.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9.xml.rels><?xml version="1.0" encoding="UTF-8" standalone="yes"?>
<Relationships xmlns="http://schemas.openxmlformats.org/package/2006/relationships"><Relationship Id="rId3" Type="http://schemas.openxmlformats.org/officeDocument/2006/relationships/image" Target="../media/image5.emf"/><Relationship Id="rId4" Type="http://schemas.openxmlformats.org/officeDocument/2006/relationships/image" Target="../media/image6.emf"/><Relationship Id="rId5" Type="http://schemas.openxmlformats.org/officeDocument/2006/relationships/image" Target="../media/image7.emf"/><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flipH="1">
            <a:off x="-2" y="0"/>
            <a:ext cx="9144001"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2" name="Neo.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799522"/>
            <a:ext cx="9144000" cy="5143500"/>
          </a:xfrm>
          <a:prstGeom prst="rect">
            <a:avLst/>
          </a:prstGeom>
        </p:spPr>
      </p:pic>
    </p:spTree>
    <p:extLst>
      <p:ext uri="{BB962C8B-B14F-4D97-AF65-F5344CB8AC3E}">
        <p14:creationId xmlns:p14="http://schemas.microsoft.com/office/powerpoint/2010/main" val="2300243470"/>
      </p:ext>
    </p:extLst>
  </p:cSld>
  <p:clrMapOvr>
    <a:masterClrMapping/>
  </p:clrMapOvr>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fullScrn="1">
              <p:cMediaNode vol="80000">
                <p:cTn id="7" repeatCount="indefinite" fill="hold" display="0">
                  <p:stCondLst>
                    <p:cond delay="indefinite"/>
                  </p:stCondLst>
                </p:cTn>
                <p:tgtEl>
                  <p:spTgt spid="2"/>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Trend 3: Semi-structured information</a:t>
            </a:r>
            <a:endParaRPr lang="en-US" dirty="0"/>
          </a:p>
        </p:txBody>
      </p:sp>
      <p:sp>
        <p:nvSpPr>
          <p:cNvPr id="3" name="Content Placeholder 2"/>
          <p:cNvSpPr>
            <a:spLocks noGrp="1"/>
          </p:cNvSpPr>
          <p:nvPr>
            <p:ph idx="1"/>
          </p:nvPr>
        </p:nvSpPr>
        <p:spPr/>
        <p:txBody>
          <a:bodyPr>
            <a:normAutofit/>
          </a:bodyPr>
          <a:lstStyle/>
          <a:p>
            <a:r>
              <a:rPr lang="en-US" dirty="0" err="1" smtClean="0"/>
              <a:t>Individualisation</a:t>
            </a:r>
            <a:r>
              <a:rPr lang="en-US" dirty="0" smtClean="0"/>
              <a:t> </a:t>
            </a:r>
            <a:r>
              <a:rPr lang="en-US" dirty="0"/>
              <a:t>of content</a:t>
            </a:r>
          </a:p>
          <a:p>
            <a:pPr lvl="1"/>
            <a:r>
              <a:rPr lang="en-US" dirty="0" smtClean="0"/>
              <a:t>1970’s salary lists, all </a:t>
            </a:r>
            <a:r>
              <a:rPr lang="en-US" dirty="0"/>
              <a:t>elements </a:t>
            </a:r>
            <a:r>
              <a:rPr lang="en-US" dirty="0" smtClean="0"/>
              <a:t>exactly </a:t>
            </a:r>
            <a:r>
              <a:rPr lang="en-US" dirty="0"/>
              <a:t>one job</a:t>
            </a:r>
          </a:p>
          <a:p>
            <a:pPr lvl="1"/>
            <a:r>
              <a:rPr lang="en-US" dirty="0" smtClean="0"/>
              <a:t>2000’s salary lists, </a:t>
            </a:r>
            <a:r>
              <a:rPr lang="en-US" dirty="0"/>
              <a:t>we need </a:t>
            </a:r>
            <a:r>
              <a:rPr lang="en-US" dirty="0" smtClean="0"/>
              <a:t>many </a:t>
            </a:r>
            <a:r>
              <a:rPr lang="en-US" dirty="0"/>
              <a:t>job columns! </a:t>
            </a:r>
          </a:p>
          <a:p>
            <a:r>
              <a:rPr lang="en-US" dirty="0"/>
              <a:t>All encompassing “entire world views”</a:t>
            </a:r>
          </a:p>
          <a:p>
            <a:r>
              <a:rPr lang="en-US" dirty="0"/>
              <a:t>Store more data about each entity</a:t>
            </a:r>
          </a:p>
          <a:p>
            <a:r>
              <a:rPr lang="en-US" dirty="0"/>
              <a:t>Trend accelerated by the decentralization of content generation </a:t>
            </a:r>
            <a:endParaRPr lang="en-US" dirty="0" smtClean="0"/>
          </a:p>
          <a:p>
            <a:pPr lvl="1"/>
            <a:r>
              <a:rPr lang="en-US" dirty="0" smtClean="0"/>
              <a:t>Age </a:t>
            </a:r>
            <a:r>
              <a:rPr lang="en-US" dirty="0"/>
              <a:t>of participation (“web 2.0”)</a:t>
            </a:r>
          </a:p>
        </p:txBody>
      </p:sp>
    </p:spTree>
    <p:extLst>
      <p:ext uri="{BB962C8B-B14F-4D97-AF65-F5344CB8AC3E}">
        <p14:creationId xmlns:p14="http://schemas.microsoft.com/office/powerpoint/2010/main" val="234734660"/>
      </p:ext>
    </p:extLst>
  </p:cSld>
  <p:clrMapOvr>
    <a:masterClrMapping/>
  </p:clrMapOvr>
  <p:timing>
    <p:tnLst>
      <p:par>
        <p:cTn xmlns:p14="http://schemas.microsoft.com/office/powerpoint/2010/mai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Use default parameters in traverser API to traverse the graph</a:t>
            </a:r>
          </a:p>
          <a:p>
            <a:r>
              <a:rPr lang="en-US" dirty="0" smtClean="0"/>
              <a:t>Use </a:t>
            </a:r>
            <a:r>
              <a:rPr lang="en-US" dirty="0" err="1" smtClean="0"/>
              <a:t>customised</a:t>
            </a:r>
            <a:r>
              <a:rPr lang="en-US" dirty="0" smtClean="0"/>
              <a:t> </a:t>
            </a:r>
            <a:r>
              <a:rPr lang="en-US" dirty="0" err="1" smtClean="0">
                <a:latin typeface="Courier New"/>
                <a:cs typeface="Courier New"/>
              </a:rPr>
              <a:t>ReturnableEvaluator</a:t>
            </a:r>
            <a:r>
              <a:rPr lang="en-US" dirty="0" smtClean="0"/>
              <a:t> to populate the returnable set of nodes for a traversal, using the traverser API</a:t>
            </a:r>
          </a:p>
        </p:txBody>
      </p:sp>
    </p:spTree>
    <p:extLst>
      <p:ext uri="{BB962C8B-B14F-4D97-AF65-F5344CB8AC3E}">
        <p14:creationId xmlns:p14="http://schemas.microsoft.com/office/powerpoint/2010/main" val="953840305"/>
      </p:ext>
    </p:extLst>
  </p:cSld>
  <p:clrMapOvr>
    <a:masterClrMapping/>
  </p:clrMapOvr>
  <p:timing>
    <p:tnLst>
      <p:par>
        <p:cTn xmlns:p14="http://schemas.microsoft.com/office/powerpoint/2010/mai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Dalek</a:t>
            </a:r>
            <a:r>
              <a:rPr lang="en-US" dirty="0" smtClean="0"/>
              <a:t> Props</a:t>
            </a:r>
            <a:endParaRPr lang="en-US" dirty="0"/>
          </a:p>
        </p:txBody>
      </p:sp>
      <p:sp>
        <p:nvSpPr>
          <p:cNvPr id="6" name="TextBox 5"/>
          <p:cNvSpPr txBox="1"/>
          <p:nvPr/>
        </p:nvSpPr>
        <p:spPr>
          <a:xfrm>
            <a:off x="785088" y="6026724"/>
            <a:ext cx="3232727" cy="369332"/>
          </a:xfrm>
          <a:prstGeom prst="rect">
            <a:avLst/>
          </a:prstGeom>
          <a:noFill/>
        </p:spPr>
        <p:txBody>
          <a:bodyPr wrap="square" rtlCol="0">
            <a:spAutoFit/>
          </a:bodyPr>
          <a:lstStyle/>
          <a:p>
            <a:r>
              <a:rPr lang="en-US" dirty="0"/>
              <a:t>http://www.dalek6388.co.uk/</a:t>
            </a:r>
          </a:p>
        </p:txBody>
      </p:sp>
      <p:pic>
        <p:nvPicPr>
          <p:cNvPr id="4" name="Picture 3" descr="Screen shot 2011-06-30 at 14.15.4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5089" y="1288471"/>
            <a:ext cx="6996548" cy="4385558"/>
          </a:xfrm>
          <a:prstGeom prst="rect">
            <a:avLst/>
          </a:prstGeom>
        </p:spPr>
      </p:pic>
    </p:spTree>
    <p:extLst>
      <p:ext uri="{BB962C8B-B14F-4D97-AF65-F5344CB8AC3E}">
        <p14:creationId xmlns:p14="http://schemas.microsoft.com/office/powerpoint/2010/main" val="1275104718"/>
      </p:ext>
    </p:extLst>
  </p:cSld>
  <p:clrMapOvr>
    <a:masterClrMapping/>
  </p:clrMapOvr>
  <p:timing>
    <p:tnLst>
      <p:par>
        <p:cTn xmlns:p14="http://schemas.microsoft.com/office/powerpoint/2010/mai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Doctor and The Master</a:t>
            </a:r>
            <a:endParaRPr lang="en-US" dirty="0"/>
          </a:p>
        </p:txBody>
      </p:sp>
      <p:pic>
        <p:nvPicPr>
          <p:cNvPr id="4" name="Picture 3" descr="Screen shot 2011-06-27 at 16.50.19.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8252" y="1676400"/>
            <a:ext cx="6997700" cy="3505200"/>
          </a:xfrm>
          <a:prstGeom prst="rect">
            <a:avLst/>
          </a:prstGeom>
        </p:spPr>
      </p:pic>
    </p:spTree>
    <p:extLst>
      <p:ext uri="{BB962C8B-B14F-4D97-AF65-F5344CB8AC3E}">
        <p14:creationId xmlns:p14="http://schemas.microsoft.com/office/powerpoint/2010/main" val="1423176984"/>
      </p:ext>
    </p:extLst>
  </p:cSld>
  <p:clrMapOvr>
    <a:masterClrMapping/>
  </p:clrMapOvr>
  <p:timing>
    <p:tnLst>
      <p:par>
        <p:cTn xmlns:p14="http://schemas.microsoft.com/office/powerpoint/2010/mai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Seven</a:t>
            </a:r>
            <a:endParaRPr lang="en-US" dirty="0"/>
          </a:p>
        </p:txBody>
      </p:sp>
      <p:sp>
        <p:nvSpPr>
          <p:cNvPr id="5" name="Subtitle 4"/>
          <p:cNvSpPr>
            <a:spLocks noGrp="1"/>
          </p:cNvSpPr>
          <p:nvPr>
            <p:ph type="subTitle" idx="1"/>
          </p:nvPr>
        </p:nvSpPr>
        <p:spPr/>
        <p:txBody>
          <a:bodyPr/>
          <a:lstStyle/>
          <a:p>
            <a:r>
              <a:rPr lang="en-US" dirty="0" smtClean="0"/>
              <a:t>“New” Traverser API</a:t>
            </a:r>
          </a:p>
          <a:p>
            <a:endParaRPr lang="en-US" dirty="0"/>
          </a:p>
        </p:txBody>
      </p:sp>
    </p:spTree>
    <p:extLst>
      <p:ext uri="{BB962C8B-B14F-4D97-AF65-F5344CB8AC3E}">
        <p14:creationId xmlns:p14="http://schemas.microsoft.com/office/powerpoint/2010/main" val="210936691"/>
      </p:ext>
    </p:extLst>
  </p:cSld>
  <p:clrMapOvr>
    <a:masterClrMapping/>
  </p:clrMapOvr>
  <p:timing>
    <p:tnLst>
      <p:par>
        <p:cTn xmlns:p14="http://schemas.microsoft.com/office/powerpoint/2010/mai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“New” Traverser API</a:t>
            </a:r>
            <a:endParaRPr lang="en-US" dirty="0"/>
          </a:p>
        </p:txBody>
      </p:sp>
      <p:sp>
        <p:nvSpPr>
          <p:cNvPr id="3" name="Content Placeholder 2"/>
          <p:cNvSpPr>
            <a:spLocks noGrp="1"/>
          </p:cNvSpPr>
          <p:nvPr>
            <p:ph idx="1"/>
          </p:nvPr>
        </p:nvSpPr>
        <p:spPr>
          <a:xfrm>
            <a:off x="457200" y="1600201"/>
            <a:ext cx="8229600" cy="1493982"/>
          </a:xfrm>
        </p:spPr>
        <p:txBody>
          <a:bodyPr>
            <a:normAutofit fontScale="70000" lnSpcReduction="20000"/>
          </a:bodyPr>
          <a:lstStyle/>
          <a:p>
            <a:r>
              <a:rPr lang="en-US" dirty="0"/>
              <a:t>Newer (obviously!)</a:t>
            </a:r>
          </a:p>
          <a:p>
            <a:r>
              <a:rPr lang="en-US" dirty="0"/>
              <a:t>Designed for the 95% use </a:t>
            </a:r>
            <a:r>
              <a:rPr lang="en-US" dirty="0" smtClean="0"/>
              <a:t>case</a:t>
            </a:r>
          </a:p>
          <a:p>
            <a:r>
              <a:rPr lang="en-US" dirty="0"/>
              <a:t>In the </a:t>
            </a:r>
            <a:r>
              <a:rPr lang="en-US" b="1" dirty="0" smtClean="0">
                <a:latin typeface="Courier New"/>
                <a:cs typeface="Courier New"/>
              </a:rPr>
              <a:t>org.neo4j.graphdb.traversal</a:t>
            </a:r>
            <a:r>
              <a:rPr lang="en-US" dirty="0" smtClean="0"/>
              <a:t> package</a:t>
            </a:r>
            <a:endParaRPr lang="en-US" dirty="0"/>
          </a:p>
          <a:p>
            <a:r>
              <a:rPr lang="en-US" dirty="0"/>
              <a:t>http://wiki.neo4j.org/content/</a:t>
            </a:r>
            <a:r>
              <a:rPr lang="en-US" dirty="0" err="1"/>
              <a:t>Traversal_Framework</a:t>
            </a:r>
            <a:endParaRPr lang="en-US" dirty="0"/>
          </a:p>
          <a:p>
            <a:endParaRPr lang="en-US" dirty="0" smtClean="0"/>
          </a:p>
          <a:p>
            <a:endParaRPr lang="en-US" dirty="0"/>
          </a:p>
        </p:txBody>
      </p:sp>
      <p:sp>
        <p:nvSpPr>
          <p:cNvPr id="4" name="TextBox 3"/>
          <p:cNvSpPr txBox="1"/>
          <p:nvPr/>
        </p:nvSpPr>
        <p:spPr>
          <a:xfrm>
            <a:off x="457200" y="3128819"/>
            <a:ext cx="8612909" cy="3151910"/>
          </a:xfrm>
          <a:prstGeom prst="rect">
            <a:avLst/>
          </a:prstGeom>
          <a:noFill/>
        </p:spPr>
        <p:txBody>
          <a:bodyPr wrap="square" rtlCol="0">
            <a:normAutofit fontScale="77500" lnSpcReduction="20000"/>
          </a:bodyPr>
          <a:lstStyle/>
          <a:p>
            <a:r>
              <a:rPr lang="en-US" dirty="0">
                <a:latin typeface="Courier New"/>
                <a:cs typeface="Courier New"/>
              </a:rPr>
              <a:t>Traverser traverser = </a:t>
            </a:r>
            <a:r>
              <a:rPr lang="en-US" dirty="0" err="1">
                <a:latin typeface="Courier New"/>
                <a:cs typeface="Courier New"/>
              </a:rPr>
              <a:t>Traversal.description</a:t>
            </a:r>
            <a:r>
              <a:rPr lang="en-US" dirty="0">
                <a:latin typeface="Courier New"/>
                <a:cs typeface="Courier New"/>
              </a:rPr>
              <a:t>()</a:t>
            </a:r>
          </a:p>
          <a:p>
            <a:r>
              <a:rPr lang="en-US" dirty="0">
                <a:latin typeface="Courier New"/>
                <a:cs typeface="Courier New"/>
              </a:rPr>
              <a:t>    .relationships(</a:t>
            </a:r>
            <a:r>
              <a:rPr lang="en-US" dirty="0" err="1">
                <a:latin typeface="Courier New"/>
                <a:cs typeface="Courier New"/>
              </a:rPr>
              <a:t>DoctorWhoUniverse.ENEMY_OF</a:t>
            </a:r>
            <a:r>
              <a:rPr lang="en-US" dirty="0">
                <a:latin typeface="Courier New"/>
                <a:cs typeface="Courier New"/>
              </a:rPr>
              <a:t>, </a:t>
            </a:r>
            <a:r>
              <a:rPr lang="en-US" dirty="0" err="1">
                <a:latin typeface="Courier New"/>
                <a:cs typeface="Courier New"/>
              </a:rPr>
              <a:t>Direction.OUTGOING</a:t>
            </a:r>
            <a:r>
              <a:rPr lang="en-US" dirty="0">
                <a:latin typeface="Courier New"/>
                <a:cs typeface="Courier New"/>
              </a:rPr>
              <a:t>)</a:t>
            </a:r>
          </a:p>
          <a:p>
            <a:r>
              <a:rPr lang="en-US" dirty="0">
                <a:latin typeface="Courier New"/>
                <a:cs typeface="Courier New"/>
              </a:rPr>
              <a:t>    .</a:t>
            </a:r>
            <a:r>
              <a:rPr lang="en-US" dirty="0" err="1">
                <a:latin typeface="Courier New"/>
                <a:cs typeface="Courier New"/>
              </a:rPr>
              <a:t>depthFirst</a:t>
            </a:r>
            <a:r>
              <a:rPr lang="en-US" dirty="0">
                <a:latin typeface="Courier New"/>
                <a:cs typeface="Courier New"/>
              </a:rPr>
              <a:t>()</a:t>
            </a:r>
          </a:p>
          <a:p>
            <a:r>
              <a:rPr lang="en-US" dirty="0">
                <a:latin typeface="Courier New"/>
                <a:cs typeface="Courier New"/>
              </a:rPr>
              <a:t>    .uniqueness(</a:t>
            </a:r>
            <a:r>
              <a:rPr lang="en-US" dirty="0" err="1">
                <a:latin typeface="Courier New"/>
                <a:cs typeface="Courier New"/>
              </a:rPr>
              <a:t>Uniqueness.NODE_GLOBAL</a:t>
            </a:r>
            <a:r>
              <a:rPr lang="en-US" dirty="0">
                <a:latin typeface="Courier New"/>
                <a:cs typeface="Courier New"/>
              </a:rPr>
              <a:t>)</a:t>
            </a:r>
          </a:p>
          <a:p>
            <a:r>
              <a:rPr lang="en-US" dirty="0">
                <a:latin typeface="Courier New"/>
                <a:cs typeface="Courier New"/>
              </a:rPr>
              <a:t>    .evaluator(</a:t>
            </a:r>
            <a:r>
              <a:rPr lang="en-US" b="1" dirty="0">
                <a:latin typeface="Courier New"/>
                <a:cs typeface="Courier New"/>
              </a:rPr>
              <a:t>new Evaluator() {  </a:t>
            </a:r>
          </a:p>
          <a:p>
            <a:r>
              <a:rPr lang="en-US" b="1" dirty="0">
                <a:latin typeface="Courier New"/>
                <a:cs typeface="Courier New"/>
              </a:rPr>
              <a:t>      public Evaluation evaluate(Path path) {</a:t>
            </a:r>
          </a:p>
          <a:p>
            <a:r>
              <a:rPr lang="en-US" b="1" dirty="0">
                <a:latin typeface="Courier New"/>
                <a:cs typeface="Courier New"/>
              </a:rPr>
              <a:t>        // Only include if we're at depth 2, for enemy-of-enemy</a:t>
            </a:r>
          </a:p>
          <a:p>
            <a:r>
              <a:rPr lang="en-US" b="1" dirty="0">
                <a:latin typeface="Courier New"/>
                <a:cs typeface="Courier New"/>
              </a:rPr>
              <a:t>        if(</a:t>
            </a:r>
            <a:r>
              <a:rPr lang="en-US" b="1" dirty="0" err="1">
                <a:latin typeface="Courier New"/>
                <a:cs typeface="Courier New"/>
              </a:rPr>
              <a:t>path.length</a:t>
            </a:r>
            <a:r>
              <a:rPr lang="en-US" b="1" dirty="0">
                <a:latin typeface="Courier New"/>
                <a:cs typeface="Courier New"/>
              </a:rPr>
              <a:t>() == 2) {</a:t>
            </a:r>
          </a:p>
          <a:p>
            <a:r>
              <a:rPr lang="en-US" b="1" dirty="0">
                <a:latin typeface="Courier New"/>
                <a:cs typeface="Courier New"/>
              </a:rPr>
              <a:t>          return </a:t>
            </a:r>
            <a:r>
              <a:rPr lang="en-US" b="1" dirty="0" err="1">
                <a:latin typeface="Courier New"/>
                <a:cs typeface="Courier New"/>
              </a:rPr>
              <a:t>Evaluation.INCLUDE_AND_PRUNE</a:t>
            </a:r>
            <a:r>
              <a:rPr lang="en-US" b="1" dirty="0">
                <a:latin typeface="Courier New"/>
                <a:cs typeface="Courier New"/>
              </a:rPr>
              <a:t>;</a:t>
            </a:r>
          </a:p>
          <a:p>
            <a:r>
              <a:rPr lang="en-US" b="1" dirty="0">
                <a:latin typeface="Courier New"/>
                <a:cs typeface="Courier New"/>
              </a:rPr>
              <a:t>        } else if(</a:t>
            </a:r>
            <a:r>
              <a:rPr lang="en-US" b="1" dirty="0" err="1">
                <a:latin typeface="Courier New"/>
                <a:cs typeface="Courier New"/>
              </a:rPr>
              <a:t>path.length</a:t>
            </a:r>
            <a:r>
              <a:rPr lang="en-US" b="1" dirty="0">
                <a:latin typeface="Courier New"/>
                <a:cs typeface="Courier New"/>
              </a:rPr>
              <a:t>() &gt; 2){</a:t>
            </a:r>
          </a:p>
          <a:p>
            <a:r>
              <a:rPr lang="en-US" b="1" dirty="0">
                <a:latin typeface="Courier New"/>
                <a:cs typeface="Courier New"/>
              </a:rPr>
              <a:t>          return </a:t>
            </a:r>
            <a:r>
              <a:rPr lang="en-US" b="1" dirty="0" err="1">
                <a:latin typeface="Courier New"/>
                <a:cs typeface="Courier New"/>
              </a:rPr>
              <a:t>Evaluation.EXCLUDE_AND_PRUNE</a:t>
            </a:r>
            <a:r>
              <a:rPr lang="en-US" b="1" dirty="0">
                <a:latin typeface="Courier New"/>
                <a:cs typeface="Courier New"/>
              </a:rPr>
              <a:t>;</a:t>
            </a:r>
          </a:p>
          <a:p>
            <a:r>
              <a:rPr lang="en-US" b="1" dirty="0">
                <a:latin typeface="Courier New"/>
                <a:cs typeface="Courier New"/>
              </a:rPr>
              <a:t>        } else {</a:t>
            </a:r>
          </a:p>
          <a:p>
            <a:r>
              <a:rPr lang="en-US" b="1" dirty="0">
                <a:latin typeface="Courier New"/>
                <a:cs typeface="Courier New"/>
              </a:rPr>
              <a:t>          return </a:t>
            </a:r>
            <a:r>
              <a:rPr lang="en-US" b="1" dirty="0" err="1">
                <a:latin typeface="Courier New"/>
                <a:cs typeface="Courier New"/>
              </a:rPr>
              <a:t>Evaluation.EXCLUDE_AND_CONTINUE</a:t>
            </a:r>
            <a:r>
              <a:rPr lang="en-US" b="1" dirty="0">
                <a:latin typeface="Courier New"/>
                <a:cs typeface="Courier New"/>
              </a:rPr>
              <a:t>;</a:t>
            </a:r>
          </a:p>
          <a:p>
            <a:r>
              <a:rPr lang="en-US" b="1" dirty="0">
                <a:latin typeface="Courier New"/>
                <a:cs typeface="Courier New"/>
              </a:rPr>
              <a:t>        }</a:t>
            </a:r>
          </a:p>
          <a:p>
            <a:r>
              <a:rPr lang="en-US" b="1" dirty="0">
                <a:latin typeface="Courier New"/>
                <a:cs typeface="Courier New"/>
              </a:rPr>
              <a:t>      }</a:t>
            </a:r>
          </a:p>
          <a:p>
            <a:r>
              <a:rPr lang="en-US" b="1" dirty="0">
                <a:latin typeface="Courier New"/>
                <a:cs typeface="Courier New"/>
              </a:rPr>
              <a:t>    }</a:t>
            </a:r>
            <a:r>
              <a:rPr lang="en-US" dirty="0">
                <a:latin typeface="Courier New"/>
                <a:cs typeface="Courier New"/>
              </a:rPr>
              <a:t>)</a:t>
            </a:r>
          </a:p>
          <a:p>
            <a:r>
              <a:rPr lang="en-US" dirty="0">
                <a:latin typeface="Courier New"/>
                <a:cs typeface="Courier New"/>
              </a:rPr>
              <a:t>    .traverse(</a:t>
            </a:r>
            <a:r>
              <a:rPr lang="en-US" dirty="0" err="1">
                <a:latin typeface="Courier New"/>
                <a:cs typeface="Courier New"/>
              </a:rPr>
              <a:t>theMaster</a:t>
            </a:r>
            <a:r>
              <a:rPr lang="en-US" dirty="0">
                <a:latin typeface="Courier New"/>
                <a:cs typeface="Courier New"/>
              </a:rPr>
              <a:t>);</a:t>
            </a:r>
          </a:p>
        </p:txBody>
      </p:sp>
    </p:spTree>
    <p:extLst>
      <p:ext uri="{BB962C8B-B14F-4D97-AF65-F5344CB8AC3E}">
        <p14:creationId xmlns:p14="http://schemas.microsoft.com/office/powerpoint/2010/main" val="140083532"/>
      </p:ext>
    </p:extLst>
  </p:cSld>
  <p:clrMapOvr>
    <a:masterClrMapping/>
  </p:clrMapOvr>
  <p:timing>
    <p:tnLst>
      <p:par>
        <p:cTn xmlns:p14="http://schemas.microsoft.com/office/powerpoint/2010/mai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Follow the regeneration path to find how many doctors there have been using the new traversal framework and a custom </a:t>
            </a:r>
            <a:r>
              <a:rPr lang="en-US" dirty="0" smtClean="0">
                <a:latin typeface="Courier New"/>
                <a:cs typeface="Courier New"/>
              </a:rPr>
              <a:t>Evaluator</a:t>
            </a:r>
          </a:p>
          <a:p>
            <a:r>
              <a:rPr lang="en-US" dirty="0" smtClean="0"/>
              <a:t>Find the first Doctor </a:t>
            </a:r>
            <a:r>
              <a:rPr lang="en-US" dirty="0"/>
              <a:t>using the new traversal framework and a custom </a:t>
            </a:r>
            <a:r>
              <a:rPr lang="en-US" dirty="0" smtClean="0">
                <a:latin typeface="Courier New"/>
                <a:cs typeface="Courier New"/>
              </a:rPr>
              <a:t>Evaluator</a:t>
            </a:r>
            <a:endParaRPr lang="en-US" dirty="0" smtClean="0"/>
          </a:p>
          <a:p>
            <a:pPr lvl="1"/>
            <a:r>
              <a:rPr lang="en-US" dirty="0" smtClean="0"/>
              <a:t>Beware of Richard </a:t>
            </a:r>
            <a:r>
              <a:rPr lang="en-US" dirty="0" err="1" smtClean="0"/>
              <a:t>Hurdnall</a:t>
            </a:r>
            <a:endParaRPr lang="en-US" dirty="0" smtClean="0"/>
          </a:p>
        </p:txBody>
      </p:sp>
    </p:spTree>
    <p:extLst>
      <p:ext uri="{BB962C8B-B14F-4D97-AF65-F5344CB8AC3E}">
        <p14:creationId xmlns:p14="http://schemas.microsoft.com/office/powerpoint/2010/main" val="156666284"/>
      </p:ext>
    </p:extLst>
  </p:cSld>
  <p:clrMapOvr>
    <a:masterClrMapping/>
  </p:clrMapOvr>
  <p:timing>
    <p:tnLst>
      <p:par>
        <p:cTn xmlns:p14="http://schemas.microsoft.com/office/powerpoint/2010/mai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Doctor</a:t>
            </a:r>
            <a:endParaRPr lang="en-US" dirty="0"/>
          </a:p>
        </p:txBody>
      </p:sp>
      <p:pic>
        <p:nvPicPr>
          <p:cNvPr id="6" name="Picture 5" descr="Screen shot 2011-06-14 at 11.13.1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2650" y="1417638"/>
            <a:ext cx="7239000" cy="4206663"/>
          </a:xfrm>
          <a:prstGeom prst="rect">
            <a:avLst/>
          </a:prstGeom>
        </p:spPr>
      </p:pic>
    </p:spTree>
    <p:extLst>
      <p:ext uri="{BB962C8B-B14F-4D97-AF65-F5344CB8AC3E}">
        <p14:creationId xmlns:p14="http://schemas.microsoft.com/office/powerpoint/2010/main" val="881656442"/>
      </p:ext>
    </p:extLst>
  </p:cSld>
  <p:clrMapOvr>
    <a:masterClrMapping/>
  </p:clrMapOvr>
  <p:timing>
    <p:tnLst>
      <p:par>
        <p:cTn xmlns:p14="http://schemas.microsoft.com/office/powerpoint/2010/mai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Eight</a:t>
            </a:r>
            <a:endParaRPr lang="en-US" dirty="0"/>
          </a:p>
        </p:txBody>
      </p:sp>
      <p:sp>
        <p:nvSpPr>
          <p:cNvPr id="5" name="Subtitle 4"/>
          <p:cNvSpPr>
            <a:spLocks noGrp="1"/>
          </p:cNvSpPr>
          <p:nvPr>
            <p:ph type="subTitle" idx="1"/>
          </p:nvPr>
        </p:nvSpPr>
        <p:spPr/>
        <p:txBody>
          <a:bodyPr/>
          <a:lstStyle/>
          <a:p>
            <a:r>
              <a:rPr lang="en-US" dirty="0" smtClean="0"/>
              <a:t>The Cypher Query Language</a:t>
            </a:r>
          </a:p>
        </p:txBody>
      </p:sp>
    </p:spTree>
    <p:extLst>
      <p:ext uri="{BB962C8B-B14F-4D97-AF65-F5344CB8AC3E}">
        <p14:creationId xmlns:p14="http://schemas.microsoft.com/office/powerpoint/2010/main" val="797265619"/>
      </p:ext>
    </p:extLst>
  </p:cSld>
  <p:clrMapOvr>
    <a:masterClrMapping/>
  </p:clrMapOvr>
  <p:timing>
    <p:tnLst>
      <p:par>
        <p:cTn xmlns:p14="http://schemas.microsoft.com/office/powerpoint/2010/mai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Cypher?</a:t>
            </a:r>
            <a:endParaRPr lang="en-US" dirty="0"/>
          </a:p>
        </p:txBody>
      </p:sp>
      <p:sp>
        <p:nvSpPr>
          <p:cNvPr id="3" name="Content Placeholder 2"/>
          <p:cNvSpPr>
            <a:spLocks noGrp="1"/>
          </p:cNvSpPr>
          <p:nvPr>
            <p:ph idx="1"/>
          </p:nvPr>
        </p:nvSpPr>
        <p:spPr/>
        <p:txBody>
          <a:bodyPr/>
          <a:lstStyle/>
          <a:p>
            <a:r>
              <a:rPr lang="en-US" dirty="0" smtClean="0"/>
              <a:t>Declarative graph pattern matching language</a:t>
            </a:r>
          </a:p>
          <a:p>
            <a:pPr lvl="1"/>
            <a:r>
              <a:rPr lang="en-US" dirty="0" smtClean="0"/>
              <a:t>“SQL for graphs”</a:t>
            </a:r>
          </a:p>
          <a:p>
            <a:pPr lvl="1"/>
            <a:r>
              <a:rPr lang="en-US" dirty="0" smtClean="0"/>
              <a:t>Tabular results</a:t>
            </a:r>
          </a:p>
          <a:p>
            <a:r>
              <a:rPr lang="en-US" dirty="0" smtClean="0"/>
              <a:t>New in 1.4</a:t>
            </a:r>
          </a:p>
          <a:p>
            <a:pPr lvl="1"/>
            <a:r>
              <a:rPr lang="en-US" dirty="0" smtClean="0"/>
              <a:t>Experimental; syntax changing rapidly</a:t>
            </a:r>
          </a:p>
          <a:p>
            <a:r>
              <a:rPr lang="en-US" dirty="0" smtClean="0"/>
              <a:t>Supports queries</a:t>
            </a:r>
          </a:p>
          <a:p>
            <a:pPr lvl="1"/>
            <a:r>
              <a:rPr lang="en-US" dirty="0" smtClean="0"/>
              <a:t>Including aggregation, ordering and limits</a:t>
            </a:r>
          </a:p>
          <a:p>
            <a:pPr lvl="1"/>
            <a:r>
              <a:rPr lang="en-US" dirty="0" smtClean="0"/>
              <a:t>Mutating operations coming in 1.5</a:t>
            </a:r>
          </a:p>
          <a:p>
            <a:endParaRPr lang="en-US" dirty="0" smtClean="0"/>
          </a:p>
          <a:p>
            <a:endParaRPr lang="en-US" dirty="0"/>
          </a:p>
        </p:txBody>
      </p:sp>
    </p:spTree>
    <p:extLst>
      <p:ext uri="{BB962C8B-B14F-4D97-AF65-F5344CB8AC3E}">
        <p14:creationId xmlns:p14="http://schemas.microsoft.com/office/powerpoint/2010/main" val="3529773935"/>
      </p:ext>
    </p:extLst>
  </p:cSld>
  <p:clrMapOvr>
    <a:masterClrMapping/>
  </p:clrMapOvr>
  <p:timing>
    <p:tnLst>
      <p:par>
        <p:cTn xmlns:p14="http://schemas.microsoft.com/office/powerpoint/2010/mai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Query</a:t>
            </a:r>
            <a:endParaRPr lang="en-US" dirty="0"/>
          </a:p>
        </p:txBody>
      </p:sp>
      <p:sp>
        <p:nvSpPr>
          <p:cNvPr id="3" name="Content Placeholder 2"/>
          <p:cNvSpPr>
            <a:spLocks noGrp="1"/>
          </p:cNvSpPr>
          <p:nvPr>
            <p:ph idx="1"/>
          </p:nvPr>
        </p:nvSpPr>
        <p:spPr/>
        <p:txBody>
          <a:bodyPr>
            <a:normAutofit/>
          </a:bodyPr>
          <a:lstStyle/>
          <a:p>
            <a:r>
              <a:rPr lang="en-US" dirty="0" smtClean="0"/>
              <a:t>The top 5 most frequently appearing companions:</a:t>
            </a:r>
          </a:p>
          <a:p>
            <a:pPr marL="0" indent="0">
              <a:spcBef>
                <a:spcPts val="0"/>
              </a:spcBef>
              <a:buNone/>
            </a:pPr>
            <a:endParaRPr lang="en-US" sz="1800" dirty="0" smtClean="0">
              <a:latin typeface="Courier New"/>
            </a:endParaRPr>
          </a:p>
          <a:p>
            <a:pPr marL="0" indent="0">
              <a:spcBef>
                <a:spcPts val="0"/>
              </a:spcBef>
              <a:buNone/>
            </a:pPr>
            <a:endParaRPr lang="en-US" sz="1800" dirty="0">
              <a:latin typeface="Courier New"/>
            </a:endParaRPr>
          </a:p>
          <a:p>
            <a:pPr marL="0" indent="0">
              <a:spcBef>
                <a:spcPts val="0"/>
              </a:spcBef>
              <a:buNone/>
            </a:pPr>
            <a:r>
              <a:rPr lang="en-US" sz="1800" dirty="0" smtClean="0">
                <a:latin typeface="Courier New"/>
              </a:rPr>
              <a:t>start </a:t>
            </a:r>
            <a:r>
              <a:rPr lang="en-US" sz="1800" dirty="0">
                <a:latin typeface="Courier New"/>
              </a:rPr>
              <a:t>doctor=(Characters, name, 'Doctor') </a:t>
            </a:r>
            <a:endParaRPr lang="en-US" sz="1800" dirty="0" smtClean="0">
              <a:latin typeface="Courier New"/>
            </a:endParaRPr>
          </a:p>
          <a:p>
            <a:pPr marL="0" indent="0">
              <a:spcBef>
                <a:spcPts val="0"/>
              </a:spcBef>
              <a:buNone/>
            </a:pPr>
            <a:r>
              <a:rPr lang="en-US" sz="1800" dirty="0" smtClean="0">
                <a:latin typeface="Courier New"/>
              </a:rPr>
              <a:t>match </a:t>
            </a:r>
            <a:r>
              <a:rPr lang="en-US" sz="1800" dirty="0">
                <a:latin typeface="Courier New"/>
              </a:rPr>
              <a:t>(doctor)&lt;-[:COMPANION_OF]-(companion</a:t>
            </a:r>
            <a:r>
              <a:rPr lang="en-US" sz="1800" dirty="0" smtClean="0">
                <a:latin typeface="Courier New"/>
              </a:rPr>
              <a:t>)</a:t>
            </a:r>
          </a:p>
          <a:p>
            <a:pPr marL="0" indent="0">
              <a:spcBef>
                <a:spcPts val="0"/>
              </a:spcBef>
              <a:buNone/>
            </a:pPr>
            <a:r>
              <a:rPr lang="en-US" sz="1800" dirty="0">
                <a:latin typeface="Courier New"/>
              </a:rPr>
              <a:t> </a:t>
            </a:r>
            <a:r>
              <a:rPr lang="en-US" sz="1800" dirty="0" smtClean="0">
                <a:latin typeface="Courier New"/>
              </a:rPr>
              <a:t>     -</a:t>
            </a:r>
            <a:r>
              <a:rPr lang="en-US" sz="1800" dirty="0">
                <a:latin typeface="Courier New"/>
              </a:rPr>
              <a:t>[:APPEARED_IN]-&gt;(episode) </a:t>
            </a:r>
            <a:endParaRPr lang="en-US" sz="1800" dirty="0" smtClean="0">
              <a:latin typeface="Courier New"/>
            </a:endParaRPr>
          </a:p>
          <a:p>
            <a:pPr marL="0" indent="0">
              <a:spcBef>
                <a:spcPts val="0"/>
              </a:spcBef>
              <a:buNone/>
            </a:pPr>
            <a:r>
              <a:rPr lang="en-US" sz="1800" dirty="0" smtClean="0">
                <a:latin typeface="Courier New"/>
              </a:rPr>
              <a:t>return </a:t>
            </a:r>
            <a:r>
              <a:rPr lang="en-US" sz="1800" dirty="0" err="1">
                <a:latin typeface="Courier New"/>
              </a:rPr>
              <a:t>companion.name</a:t>
            </a:r>
            <a:r>
              <a:rPr lang="en-US" sz="1800" dirty="0">
                <a:latin typeface="Courier New"/>
              </a:rPr>
              <a:t>, count</a:t>
            </a:r>
            <a:r>
              <a:rPr lang="en-US" sz="1800" dirty="0" smtClean="0">
                <a:latin typeface="Courier New"/>
              </a:rPr>
              <a:t>(episode) </a:t>
            </a:r>
          </a:p>
          <a:p>
            <a:pPr marL="0" indent="0">
              <a:spcBef>
                <a:spcPts val="0"/>
              </a:spcBef>
              <a:buNone/>
            </a:pPr>
            <a:r>
              <a:rPr lang="en-US" sz="1800" dirty="0" smtClean="0">
                <a:latin typeface="Courier New"/>
              </a:rPr>
              <a:t>order </a:t>
            </a:r>
            <a:r>
              <a:rPr lang="en-US" sz="1800" dirty="0">
                <a:latin typeface="Courier New"/>
              </a:rPr>
              <a:t>by count</a:t>
            </a:r>
            <a:r>
              <a:rPr lang="en-US" sz="1800" dirty="0" smtClean="0">
                <a:latin typeface="Courier New"/>
              </a:rPr>
              <a:t>(episode) </a:t>
            </a:r>
            <a:r>
              <a:rPr lang="en-US" sz="1800" dirty="0" err="1">
                <a:latin typeface="Courier New"/>
              </a:rPr>
              <a:t>desc</a:t>
            </a:r>
            <a:r>
              <a:rPr lang="en-US" sz="1800" dirty="0">
                <a:latin typeface="Courier New"/>
              </a:rPr>
              <a:t> </a:t>
            </a:r>
            <a:endParaRPr lang="en-US" sz="1800" dirty="0" smtClean="0">
              <a:latin typeface="Courier New"/>
            </a:endParaRPr>
          </a:p>
          <a:p>
            <a:pPr marL="0" indent="0">
              <a:spcBef>
                <a:spcPts val="0"/>
              </a:spcBef>
              <a:buNone/>
            </a:pPr>
            <a:r>
              <a:rPr lang="en-US" sz="1800" dirty="0" smtClean="0">
                <a:latin typeface="Courier New"/>
              </a:rPr>
              <a:t>limit </a:t>
            </a:r>
            <a:r>
              <a:rPr lang="en-US" sz="1800" dirty="0">
                <a:latin typeface="Courier New"/>
              </a:rPr>
              <a:t>5</a:t>
            </a:r>
          </a:p>
        </p:txBody>
      </p:sp>
      <p:sp>
        <p:nvSpPr>
          <p:cNvPr id="4" name="Rectangular Callout 3"/>
          <p:cNvSpPr/>
          <p:nvPr/>
        </p:nvSpPr>
        <p:spPr>
          <a:xfrm>
            <a:off x="7112000" y="1512456"/>
            <a:ext cx="1754909" cy="658090"/>
          </a:xfrm>
          <a:prstGeom prst="wedgeRectCallout">
            <a:avLst>
              <a:gd name="adj1" fmla="val -100438"/>
              <a:gd name="adj2" fmla="val 215165"/>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Start node from index</a:t>
            </a:r>
            <a:endParaRPr lang="en-US" dirty="0"/>
          </a:p>
        </p:txBody>
      </p:sp>
      <p:sp>
        <p:nvSpPr>
          <p:cNvPr id="5" name="Rectangular Callout 4"/>
          <p:cNvSpPr/>
          <p:nvPr/>
        </p:nvSpPr>
        <p:spPr>
          <a:xfrm>
            <a:off x="7227455" y="2787075"/>
            <a:ext cx="1754909" cy="658090"/>
          </a:xfrm>
          <a:prstGeom prst="wedgeRectCallout">
            <a:avLst>
              <a:gd name="adj1" fmla="val -89911"/>
              <a:gd name="adj2" fmla="val 66043"/>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Subgraph</a:t>
            </a:r>
            <a:r>
              <a:rPr lang="en-US" dirty="0" smtClean="0"/>
              <a:t> pattern</a:t>
            </a:r>
            <a:endParaRPr lang="en-US" dirty="0"/>
          </a:p>
        </p:txBody>
      </p:sp>
      <p:sp>
        <p:nvSpPr>
          <p:cNvPr id="6" name="Rectangular Callout 5"/>
          <p:cNvSpPr/>
          <p:nvPr/>
        </p:nvSpPr>
        <p:spPr>
          <a:xfrm>
            <a:off x="6500091" y="3774210"/>
            <a:ext cx="1754909" cy="658090"/>
          </a:xfrm>
          <a:prstGeom prst="wedgeRectCallout">
            <a:avLst>
              <a:gd name="adj1" fmla="val -96490"/>
              <a:gd name="adj2" fmla="val 1165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Accumulates rows by episode</a:t>
            </a:r>
            <a:endParaRPr lang="en-US" dirty="0"/>
          </a:p>
        </p:txBody>
      </p:sp>
      <p:sp>
        <p:nvSpPr>
          <p:cNvPr id="7" name="Rectangular Callout 6"/>
          <p:cNvSpPr/>
          <p:nvPr/>
        </p:nvSpPr>
        <p:spPr>
          <a:xfrm>
            <a:off x="2623127" y="4826000"/>
            <a:ext cx="1754909" cy="658090"/>
          </a:xfrm>
          <a:prstGeom prst="wedgeRectCallout">
            <a:avLst>
              <a:gd name="adj1" fmla="val -106358"/>
              <a:gd name="adj2" fmla="val -70799"/>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Limit returned rows</a:t>
            </a:r>
            <a:endParaRPr lang="en-US" dirty="0"/>
          </a:p>
        </p:txBody>
      </p:sp>
    </p:spTree>
    <p:extLst>
      <p:ext uri="{BB962C8B-B14F-4D97-AF65-F5344CB8AC3E}">
        <p14:creationId xmlns:p14="http://schemas.microsoft.com/office/powerpoint/2010/main" val="313015567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Side note: RDBMS performance</a:t>
            </a:r>
            <a:endParaRPr lang="en-US" dirty="0"/>
          </a:p>
        </p:txBody>
      </p:sp>
      <p:pic>
        <p:nvPicPr>
          <p:cNvPr id="8" name="Picture 7"/>
          <p:cNvPicPr>
            <a:picLocks noChangeAspect="1"/>
          </p:cNvPicPr>
          <p:nvPr/>
        </p:nvPicPr>
        <p:blipFill>
          <a:blip r:embed="rId3"/>
          <a:stretch>
            <a:fillRect/>
          </a:stretch>
        </p:blipFill>
        <p:spPr>
          <a:xfrm>
            <a:off x="103899" y="1417638"/>
            <a:ext cx="7585364" cy="4927396"/>
          </a:xfrm>
          <a:prstGeom prst="rect">
            <a:avLst/>
          </a:prstGeom>
        </p:spPr>
      </p:pic>
      <p:pic>
        <p:nvPicPr>
          <p:cNvPr id="2" name="Picture 1"/>
          <p:cNvPicPr>
            <a:picLocks noChangeAspect="1"/>
          </p:cNvPicPr>
          <p:nvPr/>
        </p:nvPicPr>
        <p:blipFill>
          <a:blip r:embed="rId4"/>
          <a:stretch>
            <a:fillRect/>
          </a:stretch>
        </p:blipFill>
        <p:spPr>
          <a:xfrm>
            <a:off x="668480" y="1817254"/>
            <a:ext cx="3603337" cy="4051513"/>
          </a:xfrm>
          <a:prstGeom prst="rect">
            <a:avLst/>
          </a:prstGeom>
        </p:spPr>
      </p:pic>
      <p:pic>
        <p:nvPicPr>
          <p:cNvPr id="5" name="Picture 4"/>
          <p:cNvPicPr>
            <a:picLocks noChangeAspect="1"/>
          </p:cNvPicPr>
          <p:nvPr/>
        </p:nvPicPr>
        <p:blipFill>
          <a:blip r:embed="rId5"/>
          <a:stretch>
            <a:fillRect/>
          </a:stretch>
        </p:blipFill>
        <p:spPr>
          <a:xfrm>
            <a:off x="1134917" y="1544028"/>
            <a:ext cx="1093355" cy="1759233"/>
          </a:xfrm>
          <a:prstGeom prst="rect">
            <a:avLst/>
          </a:prstGeom>
        </p:spPr>
      </p:pic>
      <p:pic>
        <p:nvPicPr>
          <p:cNvPr id="6" name="Picture 5"/>
          <p:cNvPicPr>
            <a:picLocks noChangeAspect="1"/>
          </p:cNvPicPr>
          <p:nvPr/>
        </p:nvPicPr>
        <p:blipFill>
          <a:blip r:embed="rId6"/>
          <a:stretch>
            <a:fillRect/>
          </a:stretch>
        </p:blipFill>
        <p:spPr>
          <a:xfrm>
            <a:off x="2506801" y="2563092"/>
            <a:ext cx="1509883" cy="804718"/>
          </a:xfrm>
          <a:prstGeom prst="rect">
            <a:avLst/>
          </a:prstGeom>
        </p:spPr>
      </p:pic>
      <p:pic>
        <p:nvPicPr>
          <p:cNvPr id="9" name="Picture 8"/>
          <p:cNvPicPr>
            <a:picLocks noChangeAspect="1"/>
          </p:cNvPicPr>
          <p:nvPr/>
        </p:nvPicPr>
        <p:blipFill>
          <a:blip r:embed="rId7"/>
          <a:stretch>
            <a:fillRect/>
          </a:stretch>
        </p:blipFill>
        <p:spPr>
          <a:xfrm>
            <a:off x="4468091" y="3683558"/>
            <a:ext cx="2901372" cy="1036801"/>
          </a:xfrm>
          <a:prstGeom prst="rect">
            <a:avLst/>
          </a:prstGeom>
        </p:spPr>
      </p:pic>
    </p:spTree>
    <p:extLst>
      <p:ext uri="{BB962C8B-B14F-4D97-AF65-F5344CB8AC3E}">
        <p14:creationId xmlns:p14="http://schemas.microsoft.com/office/powerpoint/2010/main" val="328838737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a:t>
            </a:r>
            <a:endParaRPr lang="en-US" dirty="0"/>
          </a:p>
        </p:txBody>
      </p:sp>
      <p:sp>
        <p:nvSpPr>
          <p:cNvPr id="3" name="Content Placeholder 2"/>
          <p:cNvSpPr>
            <a:spLocks noGrp="1"/>
          </p:cNvSpPr>
          <p:nvPr>
            <p:ph idx="1"/>
          </p:nvPr>
        </p:nvSpPr>
        <p:spPr/>
        <p:txBody>
          <a:bodyPr>
            <a:noAutofit/>
          </a:bodyPr>
          <a:lstStyle/>
          <a:p>
            <a:pPr marL="0" indent="0">
              <a:spcBef>
                <a:spcPts val="0"/>
              </a:spcBef>
              <a:buNone/>
            </a:pPr>
            <a:r>
              <a:rPr lang="en-US" sz="2400" dirty="0">
                <a:latin typeface="Courier New"/>
              </a:rPr>
              <a:t>+-----------------------------------+</a:t>
            </a:r>
          </a:p>
          <a:p>
            <a:pPr marL="0" indent="0">
              <a:spcBef>
                <a:spcPts val="0"/>
              </a:spcBef>
              <a:buNone/>
            </a:pPr>
            <a:r>
              <a:rPr lang="en-US" sz="2400" dirty="0">
                <a:latin typeface="Courier New"/>
              </a:rPr>
              <a:t>| </a:t>
            </a:r>
            <a:r>
              <a:rPr lang="en-US" sz="2400" dirty="0" err="1">
                <a:latin typeface="Courier New"/>
              </a:rPr>
              <a:t>companion.name</a:t>
            </a:r>
            <a:r>
              <a:rPr lang="en-US" sz="2400" dirty="0">
                <a:latin typeface="Courier New"/>
              </a:rPr>
              <a:t>   | count(episode) |</a:t>
            </a:r>
          </a:p>
          <a:p>
            <a:pPr marL="0" indent="0">
              <a:spcBef>
                <a:spcPts val="0"/>
              </a:spcBef>
              <a:buNone/>
            </a:pPr>
            <a:r>
              <a:rPr lang="en-US" sz="2400" dirty="0">
                <a:latin typeface="Courier New"/>
              </a:rPr>
              <a:t>+-----------------------------------+</a:t>
            </a:r>
          </a:p>
          <a:p>
            <a:pPr marL="0" indent="0">
              <a:spcBef>
                <a:spcPts val="0"/>
              </a:spcBef>
              <a:buNone/>
            </a:pPr>
            <a:r>
              <a:rPr lang="en-US" sz="2400" dirty="0">
                <a:latin typeface="Courier New"/>
              </a:rPr>
              <a:t>| Rose Tyler       | 30             |</a:t>
            </a:r>
          </a:p>
          <a:p>
            <a:pPr marL="0" indent="0">
              <a:spcBef>
                <a:spcPts val="0"/>
              </a:spcBef>
              <a:buNone/>
            </a:pPr>
            <a:r>
              <a:rPr lang="en-US" sz="2400" dirty="0">
                <a:latin typeface="Courier New"/>
              </a:rPr>
              <a:t>| Sarah Jane Smith | 22             |</a:t>
            </a:r>
          </a:p>
          <a:p>
            <a:pPr marL="0" indent="0">
              <a:spcBef>
                <a:spcPts val="0"/>
              </a:spcBef>
              <a:buNone/>
            </a:pPr>
            <a:r>
              <a:rPr lang="en-US" sz="2400" dirty="0">
                <a:latin typeface="Courier New"/>
              </a:rPr>
              <a:t>| Jamie </a:t>
            </a:r>
            <a:r>
              <a:rPr lang="en-US" sz="2400" dirty="0" err="1">
                <a:latin typeface="Courier New"/>
              </a:rPr>
              <a:t>McCrimmon</a:t>
            </a:r>
            <a:r>
              <a:rPr lang="en-US" sz="2400" dirty="0">
                <a:latin typeface="Courier New"/>
              </a:rPr>
              <a:t>  | 21             |</a:t>
            </a:r>
          </a:p>
          <a:p>
            <a:pPr marL="0" indent="0">
              <a:spcBef>
                <a:spcPts val="0"/>
              </a:spcBef>
              <a:buNone/>
            </a:pPr>
            <a:r>
              <a:rPr lang="en-US" sz="2400" dirty="0">
                <a:latin typeface="Courier New"/>
              </a:rPr>
              <a:t>| Amy Pond         | 21             |</a:t>
            </a:r>
          </a:p>
          <a:p>
            <a:pPr marL="0" indent="0">
              <a:spcBef>
                <a:spcPts val="0"/>
              </a:spcBef>
              <a:buNone/>
            </a:pPr>
            <a:r>
              <a:rPr lang="en-US" sz="2400" dirty="0">
                <a:latin typeface="Courier New"/>
              </a:rPr>
              <a:t>| </a:t>
            </a:r>
            <a:r>
              <a:rPr lang="en-US" sz="2400" dirty="0" err="1">
                <a:latin typeface="Courier New"/>
              </a:rPr>
              <a:t>Tegan</a:t>
            </a:r>
            <a:r>
              <a:rPr lang="en-US" sz="2400" dirty="0">
                <a:latin typeface="Courier New"/>
              </a:rPr>
              <a:t> </a:t>
            </a:r>
            <a:r>
              <a:rPr lang="en-US" sz="2400" dirty="0" err="1">
                <a:latin typeface="Courier New"/>
              </a:rPr>
              <a:t>Jovanka</a:t>
            </a:r>
            <a:r>
              <a:rPr lang="en-US" sz="2400" dirty="0">
                <a:latin typeface="Courier New"/>
              </a:rPr>
              <a:t>    | 20             |</a:t>
            </a:r>
          </a:p>
          <a:p>
            <a:pPr marL="0" indent="0">
              <a:spcBef>
                <a:spcPts val="0"/>
              </a:spcBef>
              <a:buNone/>
            </a:pPr>
            <a:r>
              <a:rPr lang="en-US" sz="2400" dirty="0">
                <a:latin typeface="Courier New"/>
              </a:rPr>
              <a:t>+-----------------------------------+</a:t>
            </a:r>
          </a:p>
          <a:p>
            <a:pPr marL="0" indent="0">
              <a:spcBef>
                <a:spcPts val="0"/>
              </a:spcBef>
              <a:buNone/>
            </a:pPr>
            <a:r>
              <a:rPr lang="en-US" sz="2400" dirty="0">
                <a:latin typeface="Courier New"/>
              </a:rPr>
              <a:t>| 5 rows, 49 </a:t>
            </a:r>
            <a:r>
              <a:rPr lang="en-US" sz="2400" dirty="0" err="1">
                <a:latin typeface="Courier New"/>
              </a:rPr>
              <a:t>ms</a:t>
            </a:r>
            <a:r>
              <a:rPr lang="en-US" sz="2400" dirty="0">
                <a:latin typeface="Courier New"/>
              </a:rPr>
              <a:t>                     |</a:t>
            </a:r>
          </a:p>
          <a:p>
            <a:pPr marL="0" indent="0">
              <a:spcBef>
                <a:spcPts val="0"/>
              </a:spcBef>
              <a:buNone/>
            </a:pPr>
            <a:r>
              <a:rPr lang="en-US" sz="2400" dirty="0">
                <a:latin typeface="Courier New"/>
              </a:rPr>
              <a:t>+-----------------------------------+</a:t>
            </a:r>
          </a:p>
        </p:txBody>
      </p:sp>
    </p:spTree>
    <p:extLst>
      <p:ext uri="{BB962C8B-B14F-4D97-AF65-F5344CB8AC3E}">
        <p14:creationId xmlns:p14="http://schemas.microsoft.com/office/powerpoint/2010/main" val="3434082534"/>
      </p:ext>
    </p:extLst>
  </p:cSld>
  <p:clrMapOvr>
    <a:masterClrMapping/>
  </p:clrMapOvr>
  <p:timing>
    <p:tnLst>
      <p:par>
        <p:cTn xmlns:p14="http://schemas.microsoft.com/office/powerpoint/2010/mai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Shell</a:t>
            </a:r>
            <a:endParaRPr lang="en-US" dirty="0"/>
          </a:p>
        </p:txBody>
      </p:sp>
      <p:sp>
        <p:nvSpPr>
          <p:cNvPr id="3" name="Content Placeholder 2"/>
          <p:cNvSpPr>
            <a:spLocks noGrp="1"/>
          </p:cNvSpPr>
          <p:nvPr>
            <p:ph idx="1"/>
          </p:nvPr>
        </p:nvSpPr>
        <p:spPr/>
        <p:txBody>
          <a:bodyPr>
            <a:noAutofit/>
          </a:bodyPr>
          <a:lstStyle/>
          <a:p>
            <a:pPr marL="0" indent="0">
              <a:spcBef>
                <a:spcPts val="0"/>
              </a:spcBef>
              <a:buNone/>
            </a:pPr>
            <a:r>
              <a:rPr lang="en-US" sz="1800" dirty="0">
                <a:latin typeface="Courier New"/>
              </a:rPr>
              <a:t>neo4j-sh (0)$ start doctor=(Characters, name, 'Doctor') match (doctor)&lt;-[:COMPANION_OF]-(companion)-[:APPEARED_IN]-&gt;(episode) return </a:t>
            </a:r>
            <a:r>
              <a:rPr lang="en-US" sz="1800" dirty="0" err="1">
                <a:latin typeface="Courier New"/>
              </a:rPr>
              <a:t>companion.name</a:t>
            </a:r>
            <a:r>
              <a:rPr lang="en-US" sz="1800" dirty="0">
                <a:latin typeface="Courier New"/>
              </a:rPr>
              <a:t>, count(episode) order by count(episode) </a:t>
            </a:r>
            <a:r>
              <a:rPr lang="en-US" sz="1800" dirty="0" err="1">
                <a:latin typeface="Courier New"/>
              </a:rPr>
              <a:t>desc</a:t>
            </a:r>
            <a:r>
              <a:rPr lang="en-US" sz="1800" dirty="0">
                <a:latin typeface="Courier New"/>
              </a:rPr>
              <a:t> limit 5</a:t>
            </a:r>
          </a:p>
          <a:p>
            <a:pPr marL="0" indent="0">
              <a:spcBef>
                <a:spcPts val="0"/>
              </a:spcBef>
              <a:buNone/>
            </a:pPr>
            <a:r>
              <a:rPr lang="en-US" sz="1800" dirty="0">
                <a:latin typeface="Courier New"/>
              </a:rPr>
              <a:t>+-----------------------------------+</a:t>
            </a:r>
          </a:p>
          <a:p>
            <a:pPr marL="0" indent="0">
              <a:spcBef>
                <a:spcPts val="0"/>
              </a:spcBef>
              <a:buNone/>
            </a:pPr>
            <a:r>
              <a:rPr lang="en-US" sz="1800" dirty="0">
                <a:latin typeface="Courier New"/>
              </a:rPr>
              <a:t>| </a:t>
            </a:r>
            <a:r>
              <a:rPr lang="en-US" sz="1800" dirty="0" err="1">
                <a:latin typeface="Courier New"/>
              </a:rPr>
              <a:t>companion.name</a:t>
            </a:r>
            <a:r>
              <a:rPr lang="en-US" sz="1800" dirty="0">
                <a:latin typeface="Courier New"/>
              </a:rPr>
              <a:t>   | count(episode) |</a:t>
            </a:r>
          </a:p>
          <a:p>
            <a:pPr marL="0" indent="0">
              <a:spcBef>
                <a:spcPts val="0"/>
              </a:spcBef>
              <a:buNone/>
            </a:pPr>
            <a:r>
              <a:rPr lang="en-US" sz="1800" dirty="0">
                <a:latin typeface="Courier New"/>
              </a:rPr>
              <a:t>+-----------------------------------+</a:t>
            </a:r>
          </a:p>
          <a:p>
            <a:pPr marL="0" indent="0">
              <a:spcBef>
                <a:spcPts val="0"/>
              </a:spcBef>
              <a:buNone/>
            </a:pPr>
            <a:r>
              <a:rPr lang="en-US" sz="1800" dirty="0">
                <a:latin typeface="Courier New"/>
              </a:rPr>
              <a:t>| Rose Tyler       | 30             |</a:t>
            </a:r>
          </a:p>
          <a:p>
            <a:pPr marL="0" indent="0">
              <a:spcBef>
                <a:spcPts val="0"/>
              </a:spcBef>
              <a:buNone/>
            </a:pPr>
            <a:r>
              <a:rPr lang="en-US" sz="1800" dirty="0">
                <a:latin typeface="Courier New"/>
              </a:rPr>
              <a:t>| Sarah Jane Smith | 22             |</a:t>
            </a:r>
          </a:p>
          <a:p>
            <a:pPr marL="0" indent="0">
              <a:spcBef>
                <a:spcPts val="0"/>
              </a:spcBef>
              <a:buNone/>
            </a:pPr>
            <a:r>
              <a:rPr lang="en-US" sz="1800" dirty="0">
                <a:latin typeface="Courier New"/>
              </a:rPr>
              <a:t>| Jamie </a:t>
            </a:r>
            <a:r>
              <a:rPr lang="en-US" sz="1800" dirty="0" err="1">
                <a:latin typeface="Courier New"/>
              </a:rPr>
              <a:t>McCrimmon</a:t>
            </a:r>
            <a:r>
              <a:rPr lang="en-US" sz="1800" dirty="0">
                <a:latin typeface="Courier New"/>
              </a:rPr>
              <a:t>  | 21             |</a:t>
            </a:r>
          </a:p>
          <a:p>
            <a:pPr marL="0" indent="0">
              <a:spcBef>
                <a:spcPts val="0"/>
              </a:spcBef>
              <a:buNone/>
            </a:pPr>
            <a:r>
              <a:rPr lang="en-US" sz="1800" dirty="0">
                <a:latin typeface="Courier New"/>
              </a:rPr>
              <a:t>| Amy Pond         | 21             |</a:t>
            </a:r>
          </a:p>
          <a:p>
            <a:pPr marL="0" indent="0">
              <a:spcBef>
                <a:spcPts val="0"/>
              </a:spcBef>
              <a:buNone/>
            </a:pPr>
            <a:r>
              <a:rPr lang="en-US" sz="1800" dirty="0">
                <a:latin typeface="Courier New"/>
              </a:rPr>
              <a:t>| </a:t>
            </a:r>
            <a:r>
              <a:rPr lang="en-US" sz="1800" dirty="0" err="1">
                <a:latin typeface="Courier New"/>
              </a:rPr>
              <a:t>Tegan</a:t>
            </a:r>
            <a:r>
              <a:rPr lang="en-US" sz="1800" dirty="0">
                <a:latin typeface="Courier New"/>
              </a:rPr>
              <a:t> </a:t>
            </a:r>
            <a:r>
              <a:rPr lang="en-US" sz="1800" dirty="0" err="1">
                <a:latin typeface="Courier New"/>
              </a:rPr>
              <a:t>Jovanka</a:t>
            </a:r>
            <a:r>
              <a:rPr lang="en-US" sz="1800" dirty="0">
                <a:latin typeface="Courier New"/>
              </a:rPr>
              <a:t>    | 20             |</a:t>
            </a:r>
          </a:p>
          <a:p>
            <a:pPr marL="0" indent="0">
              <a:spcBef>
                <a:spcPts val="0"/>
              </a:spcBef>
              <a:buNone/>
            </a:pPr>
            <a:r>
              <a:rPr lang="en-US" sz="1800" dirty="0">
                <a:latin typeface="Courier New"/>
              </a:rPr>
              <a:t>+-----------------------------------+</a:t>
            </a:r>
          </a:p>
          <a:p>
            <a:pPr marL="0" indent="0">
              <a:spcBef>
                <a:spcPts val="0"/>
              </a:spcBef>
              <a:buNone/>
            </a:pPr>
            <a:r>
              <a:rPr lang="en-US" sz="1800" dirty="0">
                <a:latin typeface="Courier New"/>
              </a:rPr>
              <a:t>| 5 rows, 41 </a:t>
            </a:r>
            <a:r>
              <a:rPr lang="en-US" sz="1800" dirty="0" err="1">
                <a:latin typeface="Courier New"/>
              </a:rPr>
              <a:t>ms</a:t>
            </a:r>
            <a:r>
              <a:rPr lang="en-US" sz="1800" dirty="0">
                <a:latin typeface="Courier New"/>
              </a:rPr>
              <a:t>                     |</a:t>
            </a:r>
          </a:p>
          <a:p>
            <a:pPr marL="0" indent="0">
              <a:spcBef>
                <a:spcPts val="0"/>
              </a:spcBef>
              <a:buNone/>
            </a:pPr>
            <a:r>
              <a:rPr lang="en-US" sz="1800" dirty="0">
                <a:latin typeface="Courier New"/>
              </a:rPr>
              <a:t>+-----------------------------------+</a:t>
            </a:r>
          </a:p>
        </p:txBody>
      </p:sp>
    </p:spTree>
    <p:extLst>
      <p:ext uri="{BB962C8B-B14F-4D97-AF65-F5344CB8AC3E}">
        <p14:creationId xmlns:p14="http://schemas.microsoft.com/office/powerpoint/2010/main" val="2906234128"/>
      </p:ext>
    </p:extLst>
  </p:cSld>
  <p:clrMapOvr>
    <a:masterClrMapping/>
  </p:clrMapOvr>
  <p:timing>
    <p:tnLst>
      <p:par>
        <p:cTn xmlns:p14="http://schemas.microsoft.com/office/powerpoint/2010/mai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Webadmin</a:t>
            </a:r>
            <a:r>
              <a:rPr lang="en-US" dirty="0" smtClean="0"/>
              <a:t> Console</a:t>
            </a:r>
            <a:endParaRPr lang="en-US" dirty="0"/>
          </a:p>
        </p:txBody>
      </p:sp>
      <p:pic>
        <p:nvPicPr>
          <p:cNvPr id="6" name="Picture 5" descr="Screen shot 2011-07-11 at 11.22.29.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3818" y="1417638"/>
            <a:ext cx="6223000" cy="4445000"/>
          </a:xfrm>
          <a:prstGeom prst="rect">
            <a:avLst/>
          </a:prstGeom>
        </p:spPr>
      </p:pic>
    </p:spTree>
    <p:extLst>
      <p:ext uri="{BB962C8B-B14F-4D97-AF65-F5344CB8AC3E}">
        <p14:creationId xmlns:p14="http://schemas.microsoft.com/office/powerpoint/2010/main" val="2629207893"/>
      </p:ext>
    </p:extLst>
  </p:cSld>
  <p:clrMapOvr>
    <a:masterClrMapping/>
  </p:clrMapOvr>
  <p:timing>
    <p:tnLst>
      <p:par>
        <p:cTn xmlns:p14="http://schemas.microsoft.com/office/powerpoint/2010/mai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a:t>
            </a:r>
            <a:endParaRPr lang="en-US" dirty="0"/>
          </a:p>
        </p:txBody>
      </p:sp>
      <p:sp>
        <p:nvSpPr>
          <p:cNvPr id="3" name="Content Placeholder 2"/>
          <p:cNvSpPr>
            <a:spLocks noGrp="1"/>
          </p:cNvSpPr>
          <p:nvPr>
            <p:ph idx="1"/>
          </p:nvPr>
        </p:nvSpPr>
        <p:spPr>
          <a:xfrm>
            <a:off x="457200" y="1600200"/>
            <a:ext cx="8513618" cy="4525963"/>
          </a:xfrm>
        </p:spPr>
        <p:txBody>
          <a:bodyPr>
            <a:noAutofit/>
          </a:bodyPr>
          <a:lstStyle/>
          <a:p>
            <a:pPr marL="0" indent="0">
              <a:spcBef>
                <a:spcPts val="0"/>
              </a:spcBef>
              <a:buNone/>
            </a:pPr>
            <a:r>
              <a:rPr lang="en-US" sz="1800" dirty="0" err="1">
                <a:latin typeface="Courier New"/>
              </a:rPr>
              <a:t>CypherParser</a:t>
            </a:r>
            <a:r>
              <a:rPr lang="en-US" sz="1800" dirty="0">
                <a:latin typeface="Courier New"/>
              </a:rPr>
              <a:t> parser = new </a:t>
            </a:r>
            <a:r>
              <a:rPr lang="en-US" sz="1800" dirty="0" err="1">
                <a:latin typeface="Courier New"/>
              </a:rPr>
              <a:t>CypherParser</a:t>
            </a:r>
            <a:r>
              <a:rPr lang="en-US" sz="1800" dirty="0">
                <a:latin typeface="Courier New"/>
              </a:rPr>
              <a:t>();</a:t>
            </a:r>
          </a:p>
          <a:p>
            <a:pPr marL="0" indent="0">
              <a:spcBef>
                <a:spcPts val="0"/>
              </a:spcBef>
              <a:buNone/>
            </a:pPr>
            <a:r>
              <a:rPr lang="en-US" sz="1800" dirty="0" err="1">
                <a:latin typeface="Courier New"/>
              </a:rPr>
              <a:t>ExecutionEngine</a:t>
            </a:r>
            <a:r>
              <a:rPr lang="en-US" sz="1800" dirty="0">
                <a:latin typeface="Courier New"/>
              </a:rPr>
              <a:t> engine = new </a:t>
            </a:r>
            <a:r>
              <a:rPr lang="en-US" sz="1800" dirty="0" err="1" smtClean="0">
                <a:latin typeface="Courier New"/>
              </a:rPr>
              <a:t>ExecutionEngine</a:t>
            </a:r>
            <a:r>
              <a:rPr lang="en-US" sz="1800" dirty="0" smtClean="0">
                <a:latin typeface="Courier New"/>
              </a:rPr>
              <a:t>(database)</a:t>
            </a:r>
            <a:r>
              <a:rPr lang="en-US" sz="1800" dirty="0">
                <a:latin typeface="Courier New"/>
              </a:rPr>
              <a:t>;</a:t>
            </a:r>
          </a:p>
          <a:p>
            <a:pPr marL="0" indent="0">
              <a:spcBef>
                <a:spcPts val="0"/>
              </a:spcBef>
              <a:buNone/>
            </a:pPr>
            <a:endParaRPr lang="en-US" sz="1800" dirty="0">
              <a:latin typeface="Courier New"/>
            </a:endParaRPr>
          </a:p>
          <a:p>
            <a:pPr marL="0" indent="0">
              <a:spcBef>
                <a:spcPts val="0"/>
              </a:spcBef>
              <a:buNone/>
            </a:pPr>
            <a:r>
              <a:rPr lang="en-US" sz="1800" dirty="0">
                <a:latin typeface="Courier New"/>
              </a:rPr>
              <a:t>String </a:t>
            </a:r>
            <a:r>
              <a:rPr lang="en-US" sz="1800" dirty="0" err="1">
                <a:latin typeface="Courier New"/>
              </a:rPr>
              <a:t>cql</a:t>
            </a:r>
            <a:r>
              <a:rPr lang="en-US" sz="1800" dirty="0">
                <a:latin typeface="Courier New"/>
              </a:rPr>
              <a:t> = "start doctor=(Characters, name, 'Doctor')"</a:t>
            </a:r>
          </a:p>
          <a:p>
            <a:pPr marL="0" indent="0">
              <a:spcBef>
                <a:spcPts val="0"/>
              </a:spcBef>
              <a:buNone/>
            </a:pPr>
            <a:r>
              <a:rPr lang="en-US" sz="1800" dirty="0">
                <a:latin typeface="Courier New"/>
              </a:rPr>
              <a:t>			</a:t>
            </a:r>
            <a:r>
              <a:rPr lang="en-US" sz="1800" dirty="0" smtClean="0">
                <a:latin typeface="Courier New"/>
              </a:rPr>
              <a:t> + </a:t>
            </a:r>
            <a:r>
              <a:rPr lang="en-US" sz="1800" dirty="0">
                <a:latin typeface="Courier New"/>
              </a:rPr>
              <a:t>" match (doctor)&lt;-[:COMPANION_OF]-(</a:t>
            </a:r>
            <a:r>
              <a:rPr lang="en-US" sz="1800" dirty="0" smtClean="0">
                <a:latin typeface="Courier New"/>
              </a:rPr>
              <a:t>companion</a:t>
            </a:r>
            <a:r>
              <a:rPr lang="en-US" sz="1800" dirty="0">
                <a:latin typeface="Courier New"/>
              </a:rPr>
              <a:t>)</a:t>
            </a:r>
            <a:r>
              <a:rPr lang="en-US" sz="1800" dirty="0" smtClean="0">
                <a:latin typeface="Courier New"/>
              </a:rPr>
              <a:t>"</a:t>
            </a:r>
          </a:p>
          <a:p>
            <a:pPr marL="0" indent="0">
              <a:spcBef>
                <a:spcPts val="0"/>
              </a:spcBef>
              <a:buNone/>
            </a:pPr>
            <a:r>
              <a:rPr lang="en-US" sz="1800" dirty="0" smtClean="0">
                <a:latin typeface="Courier New"/>
              </a:rPr>
              <a:t>           + </a:t>
            </a:r>
            <a:r>
              <a:rPr lang="en-US" sz="1800" dirty="0">
                <a:latin typeface="Courier New"/>
              </a:rPr>
              <a:t>"</a:t>
            </a:r>
            <a:r>
              <a:rPr lang="en-US" sz="1800" dirty="0" smtClean="0">
                <a:latin typeface="Courier New"/>
              </a:rPr>
              <a:t>-</a:t>
            </a:r>
            <a:r>
              <a:rPr lang="en-US" sz="1800" dirty="0">
                <a:latin typeface="Courier New"/>
              </a:rPr>
              <a:t>[:APPEARED_IN]-&gt;(episode</a:t>
            </a:r>
            <a:r>
              <a:rPr lang="en-US" sz="1800" dirty="0" smtClean="0">
                <a:latin typeface="Courier New"/>
              </a:rPr>
              <a:t>)"</a:t>
            </a:r>
          </a:p>
          <a:p>
            <a:pPr marL="0" indent="0">
              <a:spcBef>
                <a:spcPts val="0"/>
              </a:spcBef>
              <a:buNone/>
            </a:pPr>
            <a:r>
              <a:rPr lang="en-US" sz="1800" dirty="0" smtClean="0">
                <a:latin typeface="Courier New"/>
              </a:rPr>
              <a:t>           + " return </a:t>
            </a:r>
            <a:r>
              <a:rPr lang="en-US" sz="1800" dirty="0" err="1" smtClean="0">
                <a:latin typeface="Courier New"/>
              </a:rPr>
              <a:t>companion.name</a:t>
            </a:r>
            <a:r>
              <a:rPr lang="en-US" sz="1800" dirty="0" smtClean="0">
                <a:latin typeface="Courier New"/>
              </a:rPr>
              <a:t>, count(episode)"</a:t>
            </a:r>
          </a:p>
          <a:p>
            <a:pPr marL="0" indent="0">
              <a:spcBef>
                <a:spcPts val="0"/>
              </a:spcBef>
              <a:buNone/>
            </a:pPr>
            <a:r>
              <a:rPr lang="en-US" sz="1800" dirty="0">
                <a:latin typeface="Courier New"/>
              </a:rPr>
              <a:t>			</a:t>
            </a:r>
            <a:r>
              <a:rPr lang="en-US" sz="1800" dirty="0" smtClean="0">
                <a:latin typeface="Courier New"/>
              </a:rPr>
              <a:t> + </a:t>
            </a:r>
            <a:r>
              <a:rPr lang="en-US" sz="1800" dirty="0">
                <a:latin typeface="Courier New"/>
              </a:rPr>
              <a:t>" order by count(episode) </a:t>
            </a:r>
            <a:r>
              <a:rPr lang="en-US" sz="1800" dirty="0" err="1">
                <a:latin typeface="Courier New"/>
              </a:rPr>
              <a:t>desc</a:t>
            </a:r>
            <a:r>
              <a:rPr lang="en-US" sz="1800" dirty="0">
                <a:latin typeface="Courier New"/>
              </a:rPr>
              <a:t> limit 5";</a:t>
            </a:r>
          </a:p>
          <a:p>
            <a:pPr marL="0" indent="0">
              <a:spcBef>
                <a:spcPts val="0"/>
              </a:spcBef>
              <a:buNone/>
            </a:pPr>
            <a:endParaRPr lang="en-US" sz="1800" dirty="0">
              <a:latin typeface="Courier New"/>
            </a:endParaRPr>
          </a:p>
          <a:p>
            <a:pPr marL="0" indent="0">
              <a:spcBef>
                <a:spcPts val="0"/>
              </a:spcBef>
              <a:buNone/>
            </a:pPr>
            <a:r>
              <a:rPr lang="en-US" sz="1800" dirty="0">
                <a:latin typeface="Courier New"/>
              </a:rPr>
              <a:t>Query query = </a:t>
            </a:r>
            <a:r>
              <a:rPr lang="en-US" sz="1800" dirty="0" err="1">
                <a:latin typeface="Courier New"/>
              </a:rPr>
              <a:t>parser.parse</a:t>
            </a:r>
            <a:r>
              <a:rPr lang="en-US" sz="1800" dirty="0">
                <a:latin typeface="Courier New"/>
              </a:rPr>
              <a:t>(</a:t>
            </a:r>
            <a:r>
              <a:rPr lang="en-US" sz="1800" dirty="0" err="1">
                <a:latin typeface="Courier New"/>
              </a:rPr>
              <a:t>cql</a:t>
            </a:r>
            <a:r>
              <a:rPr lang="en-US" sz="1800" dirty="0">
                <a:latin typeface="Courier New"/>
              </a:rPr>
              <a:t>);</a:t>
            </a:r>
          </a:p>
          <a:p>
            <a:pPr marL="0" indent="0">
              <a:spcBef>
                <a:spcPts val="0"/>
              </a:spcBef>
              <a:buNone/>
            </a:pPr>
            <a:r>
              <a:rPr lang="en-US" sz="1800" dirty="0" err="1">
                <a:latin typeface="Courier New"/>
              </a:rPr>
              <a:t>ExecutionResult</a:t>
            </a:r>
            <a:r>
              <a:rPr lang="en-US" sz="1800" dirty="0">
                <a:latin typeface="Courier New"/>
              </a:rPr>
              <a:t> result = </a:t>
            </a:r>
            <a:r>
              <a:rPr lang="en-US" sz="1800" dirty="0" err="1">
                <a:latin typeface="Courier New"/>
              </a:rPr>
              <a:t>engine.execute</a:t>
            </a:r>
            <a:r>
              <a:rPr lang="en-US" sz="1800" dirty="0">
                <a:latin typeface="Courier New"/>
              </a:rPr>
              <a:t>(query);</a:t>
            </a:r>
          </a:p>
        </p:txBody>
      </p:sp>
    </p:spTree>
    <p:extLst>
      <p:ext uri="{BB962C8B-B14F-4D97-AF65-F5344CB8AC3E}">
        <p14:creationId xmlns:p14="http://schemas.microsoft.com/office/powerpoint/2010/main" val="2796489322"/>
      </p:ext>
    </p:extLst>
  </p:cSld>
  <p:clrMapOvr>
    <a:masterClrMapping/>
  </p:clrMapOvr>
  <p:timing>
    <p:tnLst>
      <p:par>
        <p:cTn xmlns:p14="http://schemas.microsoft.com/office/powerpoint/2010/mai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Where and Aggregation</a:t>
            </a:r>
            <a:endParaRPr lang="en-US" dirty="0"/>
          </a:p>
        </p:txBody>
      </p:sp>
      <p:sp>
        <p:nvSpPr>
          <p:cNvPr id="3" name="Content Placeholder 2"/>
          <p:cNvSpPr>
            <a:spLocks noGrp="1"/>
          </p:cNvSpPr>
          <p:nvPr>
            <p:ph idx="1"/>
          </p:nvPr>
        </p:nvSpPr>
        <p:spPr>
          <a:xfrm>
            <a:off x="284025" y="1600200"/>
            <a:ext cx="8686800" cy="4525963"/>
          </a:xfrm>
        </p:spPr>
        <p:txBody>
          <a:bodyPr>
            <a:normAutofit/>
          </a:bodyPr>
          <a:lstStyle/>
          <a:p>
            <a:r>
              <a:rPr lang="en-US" dirty="0" smtClean="0"/>
              <a:t>Where clauses:</a:t>
            </a:r>
          </a:p>
          <a:p>
            <a:pPr marL="357188" indent="0">
              <a:spcBef>
                <a:spcPts val="0"/>
              </a:spcBef>
              <a:buNone/>
            </a:pPr>
            <a:endParaRPr lang="en-US" sz="1800" dirty="0" smtClean="0">
              <a:latin typeface="Courier New"/>
            </a:endParaRPr>
          </a:p>
          <a:p>
            <a:pPr marL="357188" indent="0">
              <a:spcBef>
                <a:spcPts val="0"/>
              </a:spcBef>
              <a:buNone/>
            </a:pPr>
            <a:r>
              <a:rPr lang="en-US" sz="1800" dirty="0" smtClean="0">
                <a:latin typeface="Courier New"/>
              </a:rPr>
              <a:t>start </a:t>
            </a:r>
            <a:r>
              <a:rPr lang="en-US" sz="1800" dirty="0">
                <a:latin typeface="Courier New"/>
              </a:rPr>
              <a:t>doctor=(Characters, name, 'Doctor')</a:t>
            </a:r>
          </a:p>
          <a:p>
            <a:pPr marL="357188" indent="0">
              <a:spcBef>
                <a:spcPts val="0"/>
              </a:spcBef>
              <a:buNone/>
            </a:pPr>
            <a:r>
              <a:rPr lang="en-US" sz="1800" dirty="0">
                <a:latin typeface="Courier New"/>
              </a:rPr>
              <a:t>match (doctor)&lt;-[:PLAYED]-(actor)-[:APPEARED_IN]-&gt;(episode)</a:t>
            </a:r>
          </a:p>
          <a:p>
            <a:pPr marL="357188" indent="0">
              <a:spcBef>
                <a:spcPts val="0"/>
              </a:spcBef>
              <a:buNone/>
            </a:pPr>
            <a:r>
              <a:rPr lang="en-US" sz="1800" b="1" dirty="0">
                <a:latin typeface="Courier New"/>
              </a:rPr>
              <a:t>where </a:t>
            </a:r>
            <a:r>
              <a:rPr lang="en-US" sz="1800" b="1" dirty="0" err="1">
                <a:latin typeface="Courier New"/>
              </a:rPr>
              <a:t>actor.actor</a:t>
            </a:r>
            <a:r>
              <a:rPr lang="en-US" sz="1800" b="1" dirty="0">
                <a:latin typeface="Courier New"/>
              </a:rPr>
              <a:t> = </a:t>
            </a:r>
            <a:r>
              <a:rPr lang="en-US" sz="1800" b="1" dirty="0" smtClean="0">
                <a:latin typeface="Courier New"/>
              </a:rPr>
              <a:t>'Tom Baker' </a:t>
            </a:r>
            <a:endParaRPr lang="en-US" sz="1800" b="1" dirty="0">
              <a:latin typeface="Courier New"/>
            </a:endParaRPr>
          </a:p>
          <a:p>
            <a:pPr marL="357188" indent="0">
              <a:spcBef>
                <a:spcPts val="0"/>
              </a:spcBef>
              <a:buNone/>
            </a:pPr>
            <a:r>
              <a:rPr lang="en-US" sz="1800" b="1" dirty="0">
                <a:latin typeface="Courier New"/>
              </a:rPr>
              <a:t>      and </a:t>
            </a:r>
            <a:r>
              <a:rPr lang="en-US" sz="1800" b="1" dirty="0" err="1">
                <a:latin typeface="Courier New"/>
              </a:rPr>
              <a:t>episode.title</a:t>
            </a:r>
            <a:r>
              <a:rPr lang="en-US" sz="1800" b="1" dirty="0">
                <a:latin typeface="Courier New"/>
              </a:rPr>
              <a:t> =~ /.*</a:t>
            </a:r>
            <a:r>
              <a:rPr lang="en-US" sz="1800" b="1" dirty="0" err="1">
                <a:latin typeface="Courier New"/>
              </a:rPr>
              <a:t>Dalek</a:t>
            </a:r>
            <a:r>
              <a:rPr lang="en-US" sz="1800" b="1" dirty="0">
                <a:latin typeface="Courier New"/>
              </a:rPr>
              <a:t>.*/</a:t>
            </a:r>
          </a:p>
          <a:p>
            <a:pPr marL="357188" indent="0">
              <a:spcBef>
                <a:spcPts val="0"/>
              </a:spcBef>
              <a:buNone/>
            </a:pPr>
            <a:r>
              <a:rPr lang="en-US" sz="1800" dirty="0">
                <a:latin typeface="Courier New"/>
              </a:rPr>
              <a:t>return </a:t>
            </a:r>
            <a:r>
              <a:rPr lang="en-US" sz="1800" dirty="0" err="1" smtClean="0">
                <a:latin typeface="Courier New"/>
              </a:rPr>
              <a:t>episode.title</a:t>
            </a:r>
            <a:endParaRPr lang="en-US" sz="1800" dirty="0" smtClean="0">
              <a:latin typeface="Courier New"/>
            </a:endParaRPr>
          </a:p>
          <a:p>
            <a:pPr marL="357188" indent="0">
              <a:spcBef>
                <a:spcPts val="0"/>
              </a:spcBef>
              <a:buNone/>
            </a:pPr>
            <a:endParaRPr lang="en-US" sz="1800" dirty="0">
              <a:latin typeface="Courier New"/>
            </a:endParaRPr>
          </a:p>
          <a:p>
            <a:r>
              <a:rPr lang="en-US" dirty="0" smtClean="0"/>
              <a:t>Aggregation:</a:t>
            </a:r>
            <a:endParaRPr lang="en-US" dirty="0"/>
          </a:p>
          <a:p>
            <a:pPr marL="357188" indent="0">
              <a:spcBef>
                <a:spcPts val="0"/>
              </a:spcBef>
              <a:buNone/>
            </a:pPr>
            <a:endParaRPr lang="en-US" sz="1800" dirty="0">
              <a:latin typeface="Courier New"/>
            </a:endParaRPr>
          </a:p>
          <a:p>
            <a:pPr marL="357188" indent="0">
              <a:spcBef>
                <a:spcPts val="0"/>
              </a:spcBef>
              <a:buNone/>
            </a:pPr>
            <a:r>
              <a:rPr lang="en-US" sz="1800" dirty="0" smtClean="0">
                <a:latin typeface="Courier New"/>
              </a:rPr>
              <a:t>COUNT, SUM, AVG, MAX, MIN</a:t>
            </a:r>
            <a:endParaRPr lang="en-US" sz="1800" dirty="0">
              <a:latin typeface="Courier New"/>
            </a:endParaRPr>
          </a:p>
          <a:p>
            <a:pPr marL="0" indent="0">
              <a:buNone/>
            </a:pPr>
            <a:endParaRPr lang="en-US" dirty="0"/>
          </a:p>
        </p:txBody>
      </p:sp>
    </p:spTree>
    <p:extLst>
      <p:ext uri="{BB962C8B-B14F-4D97-AF65-F5344CB8AC3E}">
        <p14:creationId xmlns:p14="http://schemas.microsoft.com/office/powerpoint/2010/main" val="1212600507"/>
      </p:ext>
    </p:extLst>
  </p:cSld>
  <p:clrMapOvr>
    <a:masterClrMapping/>
  </p:clrMapOvr>
  <p:timing>
    <p:tnLst>
      <p:par>
        <p:cTn xmlns:p14="http://schemas.microsoft.com/office/powerpoint/2010/mai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Find all the stories in which the </a:t>
            </a:r>
            <a:r>
              <a:rPr lang="en-US" dirty="0" err="1" smtClean="0"/>
              <a:t>Dalek</a:t>
            </a:r>
            <a:r>
              <a:rPr lang="en-US" dirty="0" smtClean="0"/>
              <a:t> props were used</a:t>
            </a:r>
          </a:p>
          <a:p>
            <a:r>
              <a:rPr lang="en-US" dirty="0" smtClean="0"/>
              <a:t>Find the 5</a:t>
            </a:r>
            <a:r>
              <a:rPr lang="en-US" baseline="30000" dirty="0" smtClean="0"/>
              <a:t>th</a:t>
            </a:r>
            <a:r>
              <a:rPr lang="en-US" dirty="0" smtClean="0"/>
              <a:t> most recent prop to appear (assume results are returned most recent first)</a:t>
            </a:r>
          </a:p>
          <a:p>
            <a:r>
              <a:rPr lang="en-US" dirty="0" smtClean="0"/>
              <a:t>Find the hardest working </a:t>
            </a:r>
            <a:r>
              <a:rPr lang="en-US" i="1" dirty="0" smtClean="0"/>
              <a:t>prop parts </a:t>
            </a:r>
            <a:r>
              <a:rPr lang="en-US" dirty="0" smtClean="0"/>
              <a:t>(shoulder/skirt) in the original series</a:t>
            </a:r>
          </a:p>
          <a:p>
            <a:endParaRPr lang="en-US" dirty="0"/>
          </a:p>
        </p:txBody>
      </p:sp>
    </p:spTree>
    <p:extLst>
      <p:ext uri="{BB962C8B-B14F-4D97-AF65-F5344CB8AC3E}">
        <p14:creationId xmlns:p14="http://schemas.microsoft.com/office/powerpoint/2010/main" val="3555680819"/>
      </p:ext>
    </p:extLst>
  </p:cSld>
  <p:clrMapOvr>
    <a:masterClrMapping/>
  </p:clrMapOvr>
  <p:timing>
    <p:tnLst>
      <p:par>
        <p:cTn xmlns:p14="http://schemas.microsoft.com/office/powerpoint/2010/mai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Dalek</a:t>
            </a:r>
            <a:r>
              <a:rPr lang="en-US" dirty="0" smtClean="0"/>
              <a:t> Props</a:t>
            </a:r>
            <a:endParaRPr lang="en-US" dirty="0"/>
          </a:p>
        </p:txBody>
      </p:sp>
      <p:pic>
        <p:nvPicPr>
          <p:cNvPr id="5" name="Picture 4"/>
          <p:cNvPicPr>
            <a:picLocks noChangeAspect="1"/>
          </p:cNvPicPr>
          <p:nvPr/>
        </p:nvPicPr>
        <p:blipFill>
          <a:blip r:embed="rId3"/>
          <a:stretch>
            <a:fillRect/>
          </a:stretch>
        </p:blipFill>
        <p:spPr>
          <a:xfrm>
            <a:off x="801255" y="1552863"/>
            <a:ext cx="3008745" cy="4636764"/>
          </a:xfrm>
          <a:prstGeom prst="rect">
            <a:avLst/>
          </a:prstGeom>
        </p:spPr>
      </p:pic>
    </p:spTree>
    <p:extLst>
      <p:ext uri="{BB962C8B-B14F-4D97-AF65-F5344CB8AC3E}">
        <p14:creationId xmlns:p14="http://schemas.microsoft.com/office/powerpoint/2010/main" val="1261872489"/>
      </p:ext>
    </p:extLst>
  </p:cSld>
  <p:clrMapOvr>
    <a:masterClrMapping/>
  </p:clrMapOvr>
  <p:timing>
    <p:tnLst>
      <p:par>
        <p:cTn xmlns:p14="http://schemas.microsoft.com/office/powerpoint/2010/mai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a:t>
            </a:r>
            <a:r>
              <a:rPr lang="en-US" dirty="0" err="1" smtClean="0"/>
              <a:t>Dalek</a:t>
            </a:r>
            <a:r>
              <a:rPr lang="en-US" dirty="0" smtClean="0"/>
              <a:t> Props</a:t>
            </a:r>
            <a:endParaRPr lang="en-US" dirty="0"/>
          </a:p>
        </p:txBody>
      </p:sp>
      <p:pic>
        <p:nvPicPr>
          <p:cNvPr id="3" name="Picture 2" descr="dalek-props.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2826" y="1340422"/>
            <a:ext cx="6842791" cy="4339941"/>
          </a:xfrm>
          <a:prstGeom prst="rect">
            <a:avLst/>
          </a:prstGeom>
        </p:spPr>
      </p:pic>
    </p:spTree>
    <p:extLst>
      <p:ext uri="{BB962C8B-B14F-4D97-AF65-F5344CB8AC3E}">
        <p14:creationId xmlns:p14="http://schemas.microsoft.com/office/powerpoint/2010/main" val="3296465112"/>
      </p:ext>
    </p:extLst>
  </p:cSld>
  <p:clrMapOvr>
    <a:masterClrMapping/>
  </p:clrMapOvr>
  <p:timing>
    <p:tnLst>
      <p:par>
        <p:cTn xmlns:p14="http://schemas.microsoft.com/office/powerpoint/2010/mai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Nine</a:t>
            </a:r>
            <a:endParaRPr lang="en-US" dirty="0"/>
          </a:p>
        </p:txBody>
      </p:sp>
      <p:sp>
        <p:nvSpPr>
          <p:cNvPr id="5" name="Subtitle 4"/>
          <p:cNvSpPr>
            <a:spLocks noGrp="1"/>
          </p:cNvSpPr>
          <p:nvPr>
            <p:ph type="subTitle" idx="1"/>
          </p:nvPr>
        </p:nvSpPr>
        <p:spPr/>
        <p:txBody>
          <a:bodyPr/>
          <a:lstStyle/>
          <a:p>
            <a:r>
              <a:rPr lang="en-US" dirty="0" smtClean="0"/>
              <a:t>Graph Algorithms</a:t>
            </a:r>
            <a:endParaRPr lang="en-US" dirty="0"/>
          </a:p>
        </p:txBody>
      </p:sp>
    </p:spTree>
    <p:extLst>
      <p:ext uri="{BB962C8B-B14F-4D97-AF65-F5344CB8AC3E}">
        <p14:creationId xmlns:p14="http://schemas.microsoft.com/office/powerpoint/2010/main" val="2107939509"/>
      </p:ext>
    </p:extLst>
  </p:cSld>
  <p:clrMapOvr>
    <a:masterClrMapping/>
  </p:clrMapOvr>
  <p:timing>
    <p:tnLst>
      <p:par>
        <p:cTn xmlns:p14="http://schemas.microsoft.com/office/powerpoint/2010/mai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 </a:t>
            </a:r>
            <a:r>
              <a:rPr lang="en-US" dirty="0" err="1" smtClean="0"/>
              <a:t>Algos</a:t>
            </a:r>
            <a:endParaRPr lang="en-US" dirty="0"/>
          </a:p>
        </p:txBody>
      </p:sp>
      <p:sp>
        <p:nvSpPr>
          <p:cNvPr id="3" name="Content Placeholder 2"/>
          <p:cNvSpPr>
            <a:spLocks noGrp="1"/>
          </p:cNvSpPr>
          <p:nvPr>
            <p:ph idx="1"/>
          </p:nvPr>
        </p:nvSpPr>
        <p:spPr/>
        <p:txBody>
          <a:bodyPr>
            <a:normAutofit/>
          </a:bodyPr>
          <a:lstStyle/>
          <a:p>
            <a:r>
              <a:rPr lang="en-US" dirty="0" smtClean="0"/>
              <a:t>So far, we’ve done all the hard work</a:t>
            </a:r>
          </a:p>
          <a:p>
            <a:r>
              <a:rPr lang="en-US" dirty="0" smtClean="0"/>
              <a:t>Graph </a:t>
            </a:r>
            <a:r>
              <a:rPr lang="en-US" dirty="0" err="1" smtClean="0"/>
              <a:t>algos</a:t>
            </a:r>
            <a:r>
              <a:rPr lang="en-US" dirty="0" smtClean="0"/>
              <a:t> are a higher level of abstraction</a:t>
            </a:r>
          </a:p>
          <a:p>
            <a:pPr lvl="1"/>
            <a:r>
              <a:rPr lang="en-US" dirty="0" smtClean="0"/>
              <a:t>You do less work!</a:t>
            </a:r>
          </a:p>
          <a:p>
            <a:r>
              <a:rPr lang="en-US" dirty="0" smtClean="0"/>
              <a:t>The database comes with a set of useful algorithms built-in</a:t>
            </a:r>
          </a:p>
          <a:p>
            <a:pPr lvl="1"/>
            <a:r>
              <a:rPr lang="en-US" dirty="0"/>
              <a:t>Time to get some payback from Algorithms </a:t>
            </a:r>
            <a:r>
              <a:rPr lang="en-US" dirty="0" smtClean="0"/>
              <a:t>101</a:t>
            </a:r>
          </a:p>
        </p:txBody>
      </p:sp>
    </p:spTree>
    <p:extLst>
      <p:ext uri="{BB962C8B-B14F-4D97-AF65-F5344CB8AC3E}">
        <p14:creationId xmlns:p14="http://schemas.microsoft.com/office/powerpoint/2010/main" val="108121507"/>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Trend 4: Architecture</a:t>
            </a:r>
            <a:endParaRPr lang="en-US" dirty="0"/>
          </a:p>
        </p:txBody>
      </p:sp>
      <p:sp>
        <p:nvSpPr>
          <p:cNvPr id="4" name="Magnetic Disk 3"/>
          <p:cNvSpPr/>
          <p:nvPr/>
        </p:nvSpPr>
        <p:spPr>
          <a:xfrm>
            <a:off x="3833089" y="4312227"/>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6" name="Rounded Rectangle 5"/>
          <p:cNvSpPr/>
          <p:nvPr/>
        </p:nvSpPr>
        <p:spPr>
          <a:xfrm>
            <a:off x="3486726" y="2736272"/>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8" name="Straight Arrow Connector 7"/>
          <p:cNvCxnSpPr>
            <a:stCxn id="6" idx="2"/>
            <a:endCxn id="4" idx="1"/>
          </p:cNvCxnSpPr>
          <p:nvPr/>
        </p:nvCxnSpPr>
        <p:spPr>
          <a:xfrm>
            <a:off x="4416135" y="3452091"/>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272471" y="1755152"/>
            <a:ext cx="2585301" cy="369332"/>
          </a:xfrm>
          <a:prstGeom prst="rect">
            <a:avLst/>
          </a:prstGeom>
          <a:noFill/>
        </p:spPr>
        <p:txBody>
          <a:bodyPr wrap="none" rtlCol="0">
            <a:spAutoFit/>
          </a:bodyPr>
          <a:lstStyle/>
          <a:p>
            <a:r>
              <a:rPr lang="en-US" dirty="0" smtClean="0"/>
              <a:t>1980’s: Single Application</a:t>
            </a:r>
            <a:endParaRPr lang="en-US" dirty="0"/>
          </a:p>
        </p:txBody>
      </p:sp>
    </p:spTree>
    <p:extLst>
      <p:ext uri="{BB962C8B-B14F-4D97-AF65-F5344CB8AC3E}">
        <p14:creationId xmlns:p14="http://schemas.microsoft.com/office/powerpoint/2010/main" val="3742704691"/>
      </p:ext>
    </p:extLst>
  </p:cSld>
  <p:clrMapOvr>
    <a:masterClrMapping/>
  </p:clrMapOvr>
  <p:timing>
    <p:tnLst>
      <p:par>
        <p:cTn xmlns:p14="http://schemas.microsoft.com/office/powerpoint/2010/mai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Doctor versus The Master</a:t>
            </a:r>
            <a:endParaRPr lang="en-US" dirty="0"/>
          </a:p>
        </p:txBody>
      </p:sp>
      <p:sp>
        <p:nvSpPr>
          <p:cNvPr id="8" name="Content Placeholder 7"/>
          <p:cNvSpPr>
            <a:spLocks noGrp="1"/>
          </p:cNvSpPr>
          <p:nvPr>
            <p:ph idx="1"/>
          </p:nvPr>
        </p:nvSpPr>
        <p:spPr/>
        <p:txBody>
          <a:bodyPr/>
          <a:lstStyle/>
          <a:p>
            <a:r>
              <a:rPr lang="en-US" dirty="0" smtClean="0"/>
              <a:t>The Doctor and the Master been around for a while</a:t>
            </a:r>
          </a:p>
          <a:p>
            <a:r>
              <a:rPr lang="en-US" dirty="0" smtClean="0"/>
              <a:t>But what’s the key feature of their relationship?</a:t>
            </a:r>
          </a:p>
          <a:p>
            <a:pPr lvl="1"/>
            <a:r>
              <a:rPr lang="en-US" dirty="0" smtClean="0"/>
              <a:t>They’re both </a:t>
            </a:r>
            <a:r>
              <a:rPr lang="en-US" dirty="0" err="1" smtClean="0"/>
              <a:t>timelords</a:t>
            </a:r>
            <a:r>
              <a:rPr lang="en-US" dirty="0" smtClean="0"/>
              <a:t>, they both come from </a:t>
            </a:r>
            <a:r>
              <a:rPr lang="en-US" dirty="0" err="1" smtClean="0"/>
              <a:t>Gallifrey</a:t>
            </a:r>
            <a:r>
              <a:rPr lang="en-US" dirty="0" smtClean="0"/>
              <a:t>, they’ve fought</a:t>
            </a:r>
            <a:endParaRPr lang="en-US" dirty="0"/>
          </a:p>
        </p:txBody>
      </p:sp>
    </p:spTree>
    <p:extLst>
      <p:ext uri="{BB962C8B-B14F-4D97-AF65-F5344CB8AC3E}">
        <p14:creationId xmlns:p14="http://schemas.microsoft.com/office/powerpoint/2010/main" val="2965772535"/>
      </p:ext>
    </p:extLst>
  </p:cSld>
  <p:clrMapOvr>
    <a:masterClrMapping/>
  </p:clrMapOvr>
  <p:timing>
    <p:tnLst>
      <p:par>
        <p:cTn xmlns:p14="http://schemas.microsoft.com/office/powerpoint/2010/mai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Try the Shortest Path!</a:t>
            </a:r>
            <a:endParaRPr lang="en-US" dirty="0"/>
          </a:p>
        </p:txBody>
      </p:sp>
      <p:sp>
        <p:nvSpPr>
          <p:cNvPr id="3" name="Content Placeholder 2"/>
          <p:cNvSpPr>
            <a:spLocks noGrp="1"/>
          </p:cNvSpPr>
          <p:nvPr>
            <p:ph idx="1"/>
          </p:nvPr>
        </p:nvSpPr>
        <p:spPr>
          <a:xfrm>
            <a:off x="265545" y="1276928"/>
            <a:ext cx="8659091" cy="1101436"/>
          </a:xfrm>
        </p:spPr>
        <p:txBody>
          <a:bodyPr>
            <a:normAutofit/>
          </a:bodyPr>
          <a:lstStyle/>
          <a:p>
            <a:pPr marL="0" indent="0" algn="ctr">
              <a:buNone/>
            </a:pPr>
            <a:r>
              <a:rPr lang="en-US" sz="2000" dirty="0" smtClean="0"/>
              <a:t>What’s the most direct path between the Doctor and the Master?</a:t>
            </a:r>
            <a:endParaRPr lang="en-US" sz="2000" dirty="0"/>
          </a:p>
        </p:txBody>
      </p:sp>
      <p:sp>
        <p:nvSpPr>
          <p:cNvPr id="4" name="TextBox 3"/>
          <p:cNvSpPr txBox="1"/>
          <p:nvPr/>
        </p:nvSpPr>
        <p:spPr>
          <a:xfrm>
            <a:off x="265545" y="1858819"/>
            <a:ext cx="8543637" cy="3416320"/>
          </a:xfrm>
          <a:prstGeom prst="rect">
            <a:avLst/>
          </a:prstGeom>
          <a:noFill/>
        </p:spPr>
        <p:txBody>
          <a:bodyPr wrap="square" rtlCol="0">
            <a:spAutoFit/>
          </a:bodyPr>
          <a:lstStyle/>
          <a:p>
            <a:r>
              <a:rPr lang="en-US" dirty="0" smtClean="0">
                <a:latin typeface="Courier New"/>
                <a:cs typeface="Courier New"/>
              </a:rPr>
              <a:t>Node </a:t>
            </a:r>
            <a:r>
              <a:rPr lang="en-US" dirty="0" err="1">
                <a:latin typeface="Courier New"/>
                <a:cs typeface="Courier New"/>
              </a:rPr>
              <a:t>theMaster</a:t>
            </a:r>
            <a:r>
              <a:rPr lang="en-US" dirty="0">
                <a:latin typeface="Courier New"/>
                <a:cs typeface="Courier New"/>
              </a:rPr>
              <a:t> = </a:t>
            </a:r>
            <a:r>
              <a:rPr lang="en-US" dirty="0" smtClean="0">
                <a:latin typeface="Courier New"/>
                <a:cs typeface="Courier New"/>
              </a:rPr>
              <a:t>…</a:t>
            </a:r>
            <a:endParaRPr lang="en-US" dirty="0">
              <a:latin typeface="Courier New"/>
              <a:cs typeface="Courier New"/>
            </a:endParaRPr>
          </a:p>
          <a:p>
            <a:r>
              <a:rPr lang="en-US" dirty="0" smtClean="0">
                <a:latin typeface="Courier New"/>
                <a:cs typeface="Courier New"/>
              </a:rPr>
              <a:t>Node </a:t>
            </a:r>
            <a:r>
              <a:rPr lang="en-US" dirty="0" err="1">
                <a:latin typeface="Courier New"/>
                <a:cs typeface="Courier New"/>
              </a:rPr>
              <a:t>theDoctor</a:t>
            </a:r>
            <a:r>
              <a:rPr lang="en-US" dirty="0">
                <a:latin typeface="Courier New"/>
                <a:cs typeface="Courier New"/>
              </a:rPr>
              <a:t> = </a:t>
            </a:r>
            <a:r>
              <a:rPr lang="en-US" dirty="0" smtClean="0">
                <a:latin typeface="Courier New"/>
                <a:cs typeface="Courier New"/>
              </a:rPr>
              <a:t>…</a:t>
            </a:r>
            <a:endParaRPr lang="en-US" dirty="0">
              <a:latin typeface="Courier New"/>
              <a:cs typeface="Courier New"/>
            </a:endParaRPr>
          </a:p>
          <a:p>
            <a:r>
              <a:rPr lang="en-US" dirty="0">
                <a:latin typeface="Courier New"/>
                <a:cs typeface="Courier New"/>
              </a:rPr>
              <a:t>        </a:t>
            </a:r>
          </a:p>
          <a:p>
            <a:r>
              <a:rPr lang="en-US" dirty="0" err="1" smtClean="0">
                <a:latin typeface="Courier New"/>
                <a:cs typeface="Courier New"/>
              </a:rPr>
              <a:t>int</a:t>
            </a:r>
            <a:r>
              <a:rPr lang="en-US" dirty="0" smtClean="0">
                <a:latin typeface="Courier New"/>
                <a:cs typeface="Courier New"/>
              </a:rPr>
              <a:t> </a:t>
            </a:r>
            <a:r>
              <a:rPr lang="en-US" dirty="0" err="1">
                <a:latin typeface="Courier New"/>
                <a:cs typeface="Courier New"/>
              </a:rPr>
              <a:t>maxDepth</a:t>
            </a:r>
            <a:r>
              <a:rPr lang="en-US" dirty="0">
                <a:latin typeface="Courier New"/>
                <a:cs typeface="Courier New"/>
              </a:rPr>
              <a:t> = 5; </a:t>
            </a:r>
            <a:endParaRPr lang="en-US" u="sng" dirty="0">
              <a:latin typeface="Courier New"/>
              <a:cs typeface="Courier New"/>
            </a:endParaRPr>
          </a:p>
          <a:p>
            <a:r>
              <a:rPr lang="en-US" dirty="0" err="1" smtClean="0">
                <a:latin typeface="Courier New"/>
                <a:cs typeface="Courier New"/>
              </a:rPr>
              <a:t>PathFinder</a:t>
            </a:r>
            <a:r>
              <a:rPr lang="en-US" dirty="0">
                <a:latin typeface="Courier New"/>
                <a:cs typeface="Courier New"/>
              </a:rPr>
              <a:t>&lt;Path&gt; </a:t>
            </a:r>
            <a:r>
              <a:rPr lang="en-US" dirty="0" err="1">
                <a:latin typeface="Courier New"/>
                <a:cs typeface="Courier New"/>
              </a:rPr>
              <a:t>shortestPathFinder</a:t>
            </a:r>
            <a:r>
              <a:rPr lang="en-US" dirty="0">
                <a:latin typeface="Courier New"/>
                <a:cs typeface="Courier New"/>
              </a:rPr>
              <a:t> = </a:t>
            </a:r>
            <a:r>
              <a:rPr lang="en-US" dirty="0" smtClean="0">
                <a:latin typeface="Courier New"/>
                <a:cs typeface="Courier New"/>
              </a:rPr>
              <a:t/>
            </a:r>
            <a:br>
              <a:rPr lang="en-US" dirty="0" smtClean="0">
                <a:latin typeface="Courier New"/>
                <a:cs typeface="Courier New"/>
              </a:rPr>
            </a:br>
            <a:r>
              <a:rPr lang="en-US" dirty="0" smtClean="0">
                <a:latin typeface="Courier New"/>
                <a:cs typeface="Courier New"/>
              </a:rPr>
              <a:t>                         </a:t>
            </a:r>
            <a:r>
              <a:rPr lang="en-US" dirty="0" err="1" smtClean="0">
                <a:latin typeface="Courier New"/>
                <a:cs typeface="Courier New"/>
              </a:rPr>
              <a:t>GraphAlgoFactory.</a:t>
            </a:r>
            <a:r>
              <a:rPr lang="en-US" i="1" dirty="0" err="1" smtClean="0">
                <a:latin typeface="Courier New"/>
                <a:cs typeface="Courier New"/>
              </a:rPr>
              <a:t>shortestPath</a:t>
            </a:r>
            <a:r>
              <a:rPr lang="en-US" i="1" dirty="0" smtClean="0">
                <a:latin typeface="Courier New"/>
                <a:cs typeface="Courier New"/>
              </a:rPr>
              <a:t>(</a:t>
            </a:r>
            <a:br>
              <a:rPr lang="en-US" i="1" dirty="0" smtClean="0">
                <a:latin typeface="Courier New"/>
                <a:cs typeface="Courier New"/>
              </a:rPr>
            </a:br>
            <a:r>
              <a:rPr lang="en-US" i="1" dirty="0" smtClean="0">
                <a:latin typeface="Courier New"/>
                <a:cs typeface="Courier New"/>
              </a:rPr>
              <a:t>                           </a:t>
            </a:r>
            <a:r>
              <a:rPr lang="en-US" i="1" dirty="0" err="1" smtClean="0">
                <a:latin typeface="Courier New"/>
                <a:cs typeface="Courier New"/>
              </a:rPr>
              <a:t>Traversal.expanderForAllTypes</a:t>
            </a:r>
            <a:r>
              <a:rPr lang="en-US" i="1" dirty="0">
                <a:latin typeface="Courier New"/>
                <a:cs typeface="Courier New"/>
              </a:rPr>
              <a:t>(), </a:t>
            </a:r>
            <a:r>
              <a:rPr lang="en-US" i="1" dirty="0" smtClean="0">
                <a:latin typeface="Courier New"/>
                <a:cs typeface="Courier New"/>
              </a:rPr>
              <a:t/>
            </a:r>
            <a:br>
              <a:rPr lang="en-US" i="1" dirty="0" smtClean="0">
                <a:latin typeface="Courier New"/>
                <a:cs typeface="Courier New"/>
              </a:rPr>
            </a:br>
            <a:r>
              <a:rPr lang="en-US" i="1" dirty="0" smtClean="0">
                <a:latin typeface="Courier New"/>
                <a:cs typeface="Courier New"/>
              </a:rPr>
              <a:t>                           </a:t>
            </a:r>
            <a:r>
              <a:rPr lang="en-US" i="1" dirty="0" err="1" smtClean="0">
                <a:latin typeface="Courier New"/>
                <a:cs typeface="Courier New"/>
              </a:rPr>
              <a:t>maxDepth</a:t>
            </a:r>
            <a:r>
              <a:rPr lang="en-US" i="1" dirty="0">
                <a:latin typeface="Courier New"/>
                <a:cs typeface="Courier New"/>
              </a:rPr>
              <a:t>);</a:t>
            </a:r>
          </a:p>
          <a:p>
            <a:r>
              <a:rPr lang="en-US" dirty="0">
                <a:latin typeface="Courier New"/>
                <a:cs typeface="Courier New"/>
              </a:rPr>
              <a:t>        </a:t>
            </a:r>
          </a:p>
          <a:p>
            <a:r>
              <a:rPr lang="en-US" dirty="0" smtClean="0">
                <a:latin typeface="Courier New"/>
                <a:cs typeface="Courier New"/>
              </a:rPr>
              <a:t>Path </a:t>
            </a:r>
            <a:r>
              <a:rPr lang="en-US" dirty="0" err="1">
                <a:latin typeface="Courier New"/>
                <a:cs typeface="Courier New"/>
              </a:rPr>
              <a:t>shortestPath</a:t>
            </a:r>
            <a:r>
              <a:rPr lang="en-US" dirty="0">
                <a:latin typeface="Courier New"/>
                <a:cs typeface="Courier New"/>
              </a:rPr>
              <a:t> </a:t>
            </a:r>
            <a:r>
              <a:rPr lang="en-US" dirty="0" smtClean="0">
                <a:latin typeface="Courier New"/>
                <a:cs typeface="Courier New"/>
              </a:rPr>
              <a:t>=</a:t>
            </a:r>
          </a:p>
          <a:p>
            <a:r>
              <a:rPr lang="en-US" dirty="0">
                <a:latin typeface="Courier New"/>
                <a:cs typeface="Courier New"/>
              </a:rPr>
              <a:t> </a:t>
            </a:r>
            <a:r>
              <a:rPr lang="en-US" dirty="0" smtClean="0">
                <a:latin typeface="Courier New"/>
                <a:cs typeface="Courier New"/>
              </a:rPr>
              <a:t>   </a:t>
            </a:r>
            <a:r>
              <a:rPr lang="en-US" dirty="0" err="1" smtClean="0">
                <a:latin typeface="Courier New"/>
                <a:cs typeface="Courier New"/>
              </a:rPr>
              <a:t>shortestPathFinder.findSinglePath</a:t>
            </a:r>
            <a:r>
              <a:rPr lang="en-US" dirty="0">
                <a:latin typeface="Courier New"/>
                <a:cs typeface="Courier New"/>
              </a:rPr>
              <a:t>(</a:t>
            </a:r>
            <a:r>
              <a:rPr lang="en-US" dirty="0" err="1">
                <a:latin typeface="Courier New"/>
                <a:cs typeface="Courier New"/>
              </a:rPr>
              <a:t>theDoctor</a:t>
            </a:r>
            <a:r>
              <a:rPr lang="en-US" dirty="0">
                <a:latin typeface="Courier New"/>
                <a:cs typeface="Courier New"/>
              </a:rPr>
              <a:t>, </a:t>
            </a:r>
            <a:r>
              <a:rPr lang="en-US" dirty="0" err="1">
                <a:latin typeface="Courier New"/>
                <a:cs typeface="Courier New"/>
              </a:rPr>
              <a:t>theMaster</a:t>
            </a:r>
            <a:r>
              <a:rPr lang="en-US" dirty="0">
                <a:latin typeface="Courier New"/>
                <a:cs typeface="Courier New"/>
              </a:rPr>
              <a:t>)</a:t>
            </a:r>
            <a:r>
              <a:rPr lang="en-US" dirty="0" smtClean="0">
                <a:latin typeface="Courier New"/>
                <a:cs typeface="Courier New"/>
              </a:rPr>
              <a:t>;</a:t>
            </a:r>
          </a:p>
          <a:p>
            <a:endParaRPr lang="en-US" dirty="0">
              <a:latin typeface="Courier New"/>
              <a:cs typeface="Courier New"/>
            </a:endParaRPr>
          </a:p>
        </p:txBody>
      </p:sp>
    </p:spTree>
    <p:extLst>
      <p:ext uri="{BB962C8B-B14F-4D97-AF65-F5344CB8AC3E}">
        <p14:creationId xmlns:p14="http://schemas.microsoft.com/office/powerpoint/2010/main" val="3769496839"/>
      </p:ext>
    </p:extLst>
  </p:cSld>
  <p:clrMapOvr>
    <a:masterClrMapping/>
  </p:clrMapOvr>
  <p:timing>
    <p:tnLst>
      <p:par>
        <p:cTn xmlns:p14="http://schemas.microsoft.com/office/powerpoint/2010/mai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Path finding</a:t>
            </a:r>
            <a:endParaRPr lang="en-US" dirty="0"/>
          </a:p>
        </p:txBody>
      </p:sp>
      <p:sp>
        <p:nvSpPr>
          <p:cNvPr id="3" name="Content Placeholder 2"/>
          <p:cNvSpPr>
            <a:spLocks noGrp="1"/>
          </p:cNvSpPr>
          <p:nvPr>
            <p:ph idx="1"/>
          </p:nvPr>
        </p:nvSpPr>
        <p:spPr>
          <a:xfrm>
            <a:off x="457200" y="1300018"/>
            <a:ext cx="8229600" cy="1586345"/>
          </a:xfrm>
        </p:spPr>
        <p:txBody>
          <a:bodyPr>
            <a:normAutofit/>
          </a:bodyPr>
          <a:lstStyle/>
          <a:p>
            <a:pPr marL="0" indent="0" algn="ctr">
              <a:buNone/>
            </a:pPr>
            <a:r>
              <a:rPr lang="en-US" sz="2400" dirty="0" smtClean="0"/>
              <a:t>Find </a:t>
            </a:r>
            <a:r>
              <a:rPr lang="en-US" sz="2400" b="1" u="sng" dirty="0" smtClean="0"/>
              <a:t>all</a:t>
            </a:r>
            <a:r>
              <a:rPr lang="en-US" sz="2400" dirty="0" smtClean="0"/>
              <a:t> the episodes where Rose Tyler fought the </a:t>
            </a:r>
            <a:r>
              <a:rPr lang="en-US" sz="2400" dirty="0" err="1" smtClean="0"/>
              <a:t>Daleks</a:t>
            </a:r>
            <a:endParaRPr lang="en-US" sz="2400" dirty="0" smtClean="0"/>
          </a:p>
        </p:txBody>
      </p:sp>
      <p:pic>
        <p:nvPicPr>
          <p:cNvPr id="5" name="Picture 4"/>
          <p:cNvPicPr>
            <a:picLocks noChangeAspect="1"/>
          </p:cNvPicPr>
          <p:nvPr/>
        </p:nvPicPr>
        <p:blipFill>
          <a:blip r:embed="rId2"/>
          <a:stretch>
            <a:fillRect/>
          </a:stretch>
        </p:blipFill>
        <p:spPr>
          <a:xfrm>
            <a:off x="681182" y="1676099"/>
            <a:ext cx="7135090" cy="4963540"/>
          </a:xfrm>
          <a:prstGeom prst="rect">
            <a:avLst/>
          </a:prstGeom>
        </p:spPr>
      </p:pic>
    </p:spTree>
    <p:extLst>
      <p:ext uri="{BB962C8B-B14F-4D97-AF65-F5344CB8AC3E}">
        <p14:creationId xmlns:p14="http://schemas.microsoft.com/office/powerpoint/2010/main" val="3221094322"/>
      </p:ext>
    </p:extLst>
  </p:cSld>
  <p:clrMapOvr>
    <a:masterClrMapping/>
  </p:clrMapOvr>
  <p:timing>
    <p:tnLst>
      <p:par>
        <p:cTn xmlns:p14="http://schemas.microsoft.com/office/powerpoint/2010/mai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Path finder code</a:t>
            </a:r>
            <a:endParaRPr lang="en-US" dirty="0"/>
          </a:p>
        </p:txBody>
      </p:sp>
      <p:sp>
        <p:nvSpPr>
          <p:cNvPr id="3" name="Content Placeholder 2"/>
          <p:cNvSpPr>
            <a:spLocks noGrp="1"/>
          </p:cNvSpPr>
          <p:nvPr>
            <p:ph idx="1"/>
          </p:nvPr>
        </p:nvSpPr>
        <p:spPr/>
        <p:txBody>
          <a:bodyPr>
            <a:noAutofit/>
          </a:bodyPr>
          <a:lstStyle/>
          <a:p>
            <a:pPr marL="0" indent="0">
              <a:buNone/>
            </a:pPr>
            <a:r>
              <a:rPr lang="en-US" sz="1600" dirty="0">
                <a:latin typeface="Courier New"/>
                <a:cs typeface="Courier New"/>
              </a:rPr>
              <a:t>Node rose = ...</a:t>
            </a:r>
          </a:p>
          <a:p>
            <a:pPr marL="0" indent="0">
              <a:buNone/>
            </a:pPr>
            <a:r>
              <a:rPr lang="en-US" sz="1600" dirty="0">
                <a:latin typeface="Courier New"/>
                <a:cs typeface="Courier New"/>
              </a:rPr>
              <a:t>Node </a:t>
            </a:r>
            <a:r>
              <a:rPr lang="en-US" sz="1600" dirty="0" err="1">
                <a:latin typeface="Courier New"/>
                <a:cs typeface="Courier New"/>
              </a:rPr>
              <a:t>daleks</a:t>
            </a:r>
            <a:r>
              <a:rPr lang="en-US" sz="1600" dirty="0">
                <a:latin typeface="Courier New"/>
                <a:cs typeface="Courier New"/>
              </a:rPr>
              <a:t> = ...</a:t>
            </a:r>
          </a:p>
          <a:p>
            <a:pPr marL="0" indent="0">
              <a:buNone/>
            </a:pPr>
            <a:endParaRPr lang="en-US" sz="1600" dirty="0">
              <a:latin typeface="Courier New"/>
              <a:cs typeface="Courier New"/>
            </a:endParaRPr>
          </a:p>
          <a:p>
            <a:pPr marL="0" indent="0">
              <a:buNone/>
            </a:pPr>
            <a:r>
              <a:rPr lang="en-US" sz="1600" dirty="0" err="1">
                <a:latin typeface="Courier New"/>
                <a:cs typeface="Courier New"/>
              </a:rPr>
              <a:t>PathFinder</a:t>
            </a:r>
            <a:r>
              <a:rPr lang="en-US" sz="1600" dirty="0">
                <a:latin typeface="Courier New"/>
                <a:cs typeface="Courier New"/>
              </a:rPr>
              <a:t>&lt;Path&gt; </a:t>
            </a:r>
            <a:r>
              <a:rPr lang="en-US" sz="1600" dirty="0" err="1">
                <a:latin typeface="Courier New"/>
                <a:cs typeface="Courier New"/>
              </a:rPr>
              <a:t>pathFinder</a:t>
            </a:r>
            <a:r>
              <a:rPr lang="en-US" sz="1600" dirty="0">
                <a:latin typeface="Courier New"/>
                <a:cs typeface="Courier New"/>
              </a:rPr>
              <a:t> = </a:t>
            </a:r>
            <a:r>
              <a:rPr lang="en-US" sz="1600" dirty="0" err="1">
                <a:latin typeface="Courier New"/>
                <a:cs typeface="Courier New"/>
              </a:rPr>
              <a:t>GraphAlgoFactory.pathsWithLength</a:t>
            </a:r>
            <a:r>
              <a:rPr lang="en-US" sz="1600" dirty="0" smtClean="0">
                <a:latin typeface="Courier New"/>
                <a:cs typeface="Courier New"/>
              </a:rPr>
              <a:t>(</a:t>
            </a:r>
            <a:br>
              <a:rPr lang="en-US" sz="1600" dirty="0" smtClean="0">
                <a:latin typeface="Courier New"/>
                <a:cs typeface="Courier New"/>
              </a:rPr>
            </a:br>
            <a:r>
              <a:rPr lang="en-US" sz="1600" dirty="0" smtClean="0">
                <a:latin typeface="Courier New"/>
                <a:cs typeface="Courier New"/>
              </a:rPr>
              <a:t>    </a:t>
            </a:r>
            <a:r>
              <a:rPr lang="en-US" sz="1600" dirty="0" err="1" smtClean="0">
                <a:latin typeface="Courier New"/>
                <a:cs typeface="Courier New"/>
              </a:rPr>
              <a:t>Traversal.expanderForTypes</a:t>
            </a:r>
            <a:r>
              <a:rPr lang="en-US" sz="1600" dirty="0" smtClean="0">
                <a:latin typeface="Courier New"/>
                <a:cs typeface="Courier New"/>
              </a:rPr>
              <a:t>(</a:t>
            </a:r>
            <a:br>
              <a:rPr lang="en-US" sz="1600" dirty="0" smtClean="0">
                <a:latin typeface="Courier New"/>
                <a:cs typeface="Courier New"/>
              </a:rPr>
            </a:br>
            <a:r>
              <a:rPr lang="en-US" sz="1600" dirty="0" smtClean="0">
                <a:latin typeface="Courier New"/>
                <a:cs typeface="Courier New"/>
              </a:rPr>
              <a:t>    </a:t>
            </a:r>
            <a:r>
              <a:rPr lang="en-US" sz="1600" dirty="0" err="1" smtClean="0">
                <a:latin typeface="Courier New"/>
                <a:cs typeface="Courier New"/>
              </a:rPr>
              <a:t>DoctorWhoUniverse.APPEARED_IN</a:t>
            </a:r>
            <a:r>
              <a:rPr lang="en-US" sz="1600" dirty="0">
                <a:latin typeface="Courier New"/>
                <a:cs typeface="Courier New"/>
              </a:rPr>
              <a:t>, </a:t>
            </a:r>
            <a:r>
              <a:rPr lang="en-US" sz="1600" dirty="0" smtClean="0">
                <a:latin typeface="Courier New"/>
                <a:cs typeface="Courier New"/>
              </a:rPr>
              <a:t/>
            </a:r>
            <a:br>
              <a:rPr lang="en-US" sz="1600" dirty="0" smtClean="0">
                <a:latin typeface="Courier New"/>
                <a:cs typeface="Courier New"/>
              </a:rPr>
            </a:br>
            <a:r>
              <a:rPr lang="en-US" sz="1600" dirty="0" smtClean="0">
                <a:latin typeface="Courier New"/>
                <a:cs typeface="Courier New"/>
              </a:rPr>
              <a:t>    </a:t>
            </a:r>
            <a:r>
              <a:rPr lang="en-US" sz="1600" dirty="0" err="1" smtClean="0">
                <a:latin typeface="Courier New"/>
                <a:cs typeface="Courier New"/>
              </a:rPr>
              <a:t>Direction.BOTH</a:t>
            </a:r>
            <a:r>
              <a:rPr lang="en-US" sz="1600" dirty="0" smtClean="0">
                <a:latin typeface="Courier New"/>
                <a:cs typeface="Courier New"/>
              </a:rPr>
              <a:t>), 2</a:t>
            </a:r>
            <a:r>
              <a:rPr lang="en-US" sz="1600" dirty="0">
                <a:latin typeface="Courier New"/>
                <a:cs typeface="Courier New"/>
              </a:rPr>
              <a:t>);</a:t>
            </a:r>
          </a:p>
          <a:p>
            <a:pPr marL="0" indent="0">
              <a:buNone/>
            </a:pPr>
            <a:endParaRPr lang="en-US" sz="1600" dirty="0" smtClean="0">
              <a:latin typeface="Courier New"/>
              <a:cs typeface="Courier New"/>
            </a:endParaRPr>
          </a:p>
          <a:p>
            <a:pPr marL="0" indent="0">
              <a:buNone/>
            </a:pPr>
            <a:endParaRPr lang="en-US" sz="1600" dirty="0" smtClean="0">
              <a:latin typeface="Courier New"/>
              <a:cs typeface="Courier New"/>
            </a:endParaRPr>
          </a:p>
          <a:p>
            <a:pPr marL="0" indent="0">
              <a:buNone/>
            </a:pPr>
            <a:r>
              <a:rPr lang="en-US" sz="1600" dirty="0" err="1" smtClean="0">
                <a:latin typeface="Courier New"/>
                <a:cs typeface="Courier New"/>
              </a:rPr>
              <a:t>Iterable</a:t>
            </a:r>
            <a:r>
              <a:rPr lang="en-US" sz="1600" dirty="0">
                <a:latin typeface="Courier New"/>
                <a:cs typeface="Courier New"/>
              </a:rPr>
              <a:t>&lt;Path&gt; paths = </a:t>
            </a:r>
            <a:r>
              <a:rPr lang="en-US" sz="1600" dirty="0" err="1">
                <a:latin typeface="Courier New"/>
                <a:cs typeface="Courier New"/>
              </a:rPr>
              <a:t>pathFinder.findAllPaths</a:t>
            </a:r>
            <a:r>
              <a:rPr lang="en-US" sz="1600" dirty="0">
                <a:latin typeface="Courier New"/>
                <a:cs typeface="Courier New"/>
              </a:rPr>
              <a:t>(rose, </a:t>
            </a:r>
            <a:r>
              <a:rPr lang="en-US" sz="1600" dirty="0" err="1">
                <a:latin typeface="Courier New"/>
                <a:cs typeface="Courier New"/>
              </a:rPr>
              <a:t>daleks</a:t>
            </a:r>
            <a:r>
              <a:rPr lang="en-US" sz="1600" dirty="0">
                <a:latin typeface="Courier New"/>
                <a:cs typeface="Courier New"/>
              </a:rPr>
              <a:t>);</a:t>
            </a:r>
          </a:p>
        </p:txBody>
      </p:sp>
      <p:sp>
        <p:nvSpPr>
          <p:cNvPr id="4" name="Right Arrow 3"/>
          <p:cNvSpPr/>
          <p:nvPr/>
        </p:nvSpPr>
        <p:spPr>
          <a:xfrm rot="5400000">
            <a:off x="6142189" y="1230745"/>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err="1" smtClean="0"/>
              <a:t>algo</a:t>
            </a:r>
            <a:endParaRPr lang="en-US" dirty="0"/>
          </a:p>
        </p:txBody>
      </p:sp>
      <p:sp>
        <p:nvSpPr>
          <p:cNvPr id="6" name="Right Arrow 5"/>
          <p:cNvSpPr/>
          <p:nvPr/>
        </p:nvSpPr>
        <p:spPr>
          <a:xfrm flipH="1">
            <a:off x="4655133" y="277090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constraints</a:t>
            </a:r>
            <a:endParaRPr lang="en-US" dirty="0"/>
          </a:p>
        </p:txBody>
      </p:sp>
      <p:sp>
        <p:nvSpPr>
          <p:cNvPr id="7" name="Right Arrow 6"/>
          <p:cNvSpPr/>
          <p:nvPr/>
        </p:nvSpPr>
        <p:spPr>
          <a:xfrm flipH="1">
            <a:off x="3375897" y="3038764"/>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fixed path </a:t>
            </a:r>
            <a:r>
              <a:rPr lang="en-US" dirty="0" smtClean="0"/>
              <a:t>length</a:t>
            </a:r>
            <a:endParaRPr lang="en-US" dirty="0"/>
          </a:p>
        </p:txBody>
      </p:sp>
    </p:spTree>
    <p:extLst>
      <p:ext uri="{BB962C8B-B14F-4D97-AF65-F5344CB8AC3E}">
        <p14:creationId xmlns:p14="http://schemas.microsoft.com/office/powerpoint/2010/main" val="180408854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1+#ppt_w/2"/>
                                          </p:val>
                                        </p:tav>
                                        <p:tav tm="100000">
                                          <p:val>
                                            <p:strVal val="#ppt_x"/>
                                          </p:val>
                                        </p:tav>
                                      </p:tavLst>
                                    </p:anim>
                                    <p:anim calcmode="lin" valueType="num">
                                      <p:cBhvr additive="base">
                                        <p:cTn id="14"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1+#ppt_w/2"/>
                                          </p:val>
                                        </p:tav>
                                        <p:tav tm="100000">
                                          <p:val>
                                            <p:strVal val="#ppt_x"/>
                                          </p:val>
                                        </p:tav>
                                      </p:tavLst>
                                    </p:anim>
                                    <p:anim calcmode="lin" valueType="num">
                                      <p:cBhvr additive="base">
                                        <p:cTn id="20"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Find episodes where Rose Tyler fought the </a:t>
            </a:r>
            <a:r>
              <a:rPr lang="en-US" dirty="0" err="1" smtClean="0"/>
              <a:t>Daleks</a:t>
            </a:r>
            <a:endParaRPr lang="en-US" dirty="0" smtClean="0"/>
          </a:p>
          <a:p>
            <a:r>
              <a:rPr lang="en-US" dirty="0" smtClean="0"/>
              <a:t>Find how many times the Master has regenerated</a:t>
            </a:r>
          </a:p>
          <a:p>
            <a:pPr lvl="1"/>
            <a:r>
              <a:rPr lang="en-US" dirty="0" smtClean="0"/>
              <a:t>Compare this to how we did it with traversers!</a:t>
            </a:r>
          </a:p>
          <a:p>
            <a:r>
              <a:rPr lang="en-US" dirty="0" smtClean="0"/>
              <a:t>Find the episode where David Tennant’s Doctor regenerated into Matt Smith’s</a:t>
            </a:r>
          </a:p>
        </p:txBody>
      </p:sp>
    </p:spTree>
    <p:extLst>
      <p:ext uri="{BB962C8B-B14F-4D97-AF65-F5344CB8AC3E}">
        <p14:creationId xmlns:p14="http://schemas.microsoft.com/office/powerpoint/2010/main" val="151619951"/>
      </p:ext>
    </p:extLst>
  </p:cSld>
  <p:clrMapOvr>
    <a:masterClrMapping/>
  </p:clrMapOvr>
  <p:timing>
    <p:tnLst>
      <p:par>
        <p:cTn xmlns:p14="http://schemas.microsoft.com/office/powerpoint/2010/mai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Master</a:t>
            </a:r>
            <a:endParaRPr lang="en-US" dirty="0"/>
          </a:p>
        </p:txBody>
      </p:sp>
      <p:pic>
        <p:nvPicPr>
          <p:cNvPr id="5" name="Picture 4" descr="Screen shot 2011-06-14 at 11.44.0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6350" y="1704086"/>
            <a:ext cx="7573818" cy="3851880"/>
          </a:xfrm>
          <a:prstGeom prst="rect">
            <a:avLst/>
          </a:prstGeom>
        </p:spPr>
      </p:pic>
    </p:spTree>
    <p:extLst>
      <p:ext uri="{BB962C8B-B14F-4D97-AF65-F5344CB8AC3E}">
        <p14:creationId xmlns:p14="http://schemas.microsoft.com/office/powerpoint/2010/main" val="704554490"/>
      </p:ext>
    </p:extLst>
  </p:cSld>
  <p:clrMapOvr>
    <a:masterClrMapping/>
  </p:clrMapOvr>
  <p:timing>
    <p:tnLst>
      <p:par>
        <p:cTn xmlns:p14="http://schemas.microsoft.com/office/powerpoint/2010/mai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Doctor Regenerates</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4294" y="1669450"/>
            <a:ext cx="6141799" cy="4360367"/>
          </a:xfrm>
          <a:prstGeom prst="rect">
            <a:avLst/>
          </a:prstGeom>
        </p:spPr>
      </p:pic>
    </p:spTree>
    <p:extLst>
      <p:ext uri="{BB962C8B-B14F-4D97-AF65-F5344CB8AC3E}">
        <p14:creationId xmlns:p14="http://schemas.microsoft.com/office/powerpoint/2010/main" val="3665874185"/>
      </p:ext>
    </p:extLst>
  </p:cSld>
  <p:clrMapOvr>
    <a:masterClrMapping/>
  </p:clrMapOvr>
  <p:timing>
    <p:tnLst>
      <p:par>
        <p:cTn xmlns:p14="http://schemas.microsoft.com/office/powerpoint/2010/mai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Ten</a:t>
            </a:r>
            <a:endParaRPr lang="en-US" dirty="0"/>
          </a:p>
        </p:txBody>
      </p:sp>
      <p:sp>
        <p:nvSpPr>
          <p:cNvPr id="5" name="Subtitle 4"/>
          <p:cNvSpPr>
            <a:spLocks noGrp="1"/>
          </p:cNvSpPr>
          <p:nvPr>
            <p:ph type="subTitle" idx="1"/>
          </p:nvPr>
        </p:nvSpPr>
        <p:spPr/>
        <p:txBody>
          <a:bodyPr/>
          <a:lstStyle/>
          <a:p>
            <a:r>
              <a:rPr lang="en-US" dirty="0" smtClean="0"/>
              <a:t>Graph Matching</a:t>
            </a:r>
            <a:endParaRPr lang="en-US" dirty="0"/>
          </a:p>
        </p:txBody>
      </p:sp>
    </p:spTree>
    <p:extLst>
      <p:ext uri="{BB962C8B-B14F-4D97-AF65-F5344CB8AC3E}">
        <p14:creationId xmlns:p14="http://schemas.microsoft.com/office/powerpoint/2010/main" val="2740420141"/>
      </p:ext>
    </p:extLst>
  </p:cSld>
  <p:clrMapOvr>
    <a:masterClrMapping/>
  </p:clrMapOvr>
  <p:timing>
    <p:tnLst>
      <p:par>
        <p:cTn xmlns:p14="http://schemas.microsoft.com/office/powerpoint/2010/mai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graph matching?</a:t>
            </a:r>
            <a:endParaRPr lang="en-US" dirty="0"/>
          </a:p>
        </p:txBody>
      </p:sp>
      <p:sp>
        <p:nvSpPr>
          <p:cNvPr id="3" name="Content Placeholder 2"/>
          <p:cNvSpPr>
            <a:spLocks noGrp="1"/>
          </p:cNvSpPr>
          <p:nvPr>
            <p:ph idx="1"/>
          </p:nvPr>
        </p:nvSpPr>
        <p:spPr/>
        <p:txBody>
          <a:bodyPr/>
          <a:lstStyle/>
          <a:p>
            <a:r>
              <a:rPr lang="en-US" dirty="0" smtClean="0"/>
              <a:t>It’s super-powerful for looking for patterns in a data set</a:t>
            </a:r>
          </a:p>
          <a:p>
            <a:pPr lvl="1"/>
            <a:r>
              <a:rPr lang="en-US" dirty="0" smtClean="0"/>
              <a:t>E.g. retail analytics</a:t>
            </a:r>
          </a:p>
          <a:p>
            <a:r>
              <a:rPr lang="en-US" dirty="0" smtClean="0"/>
              <a:t>Higher-level abstraction than raw traversers</a:t>
            </a:r>
          </a:p>
          <a:p>
            <a:pPr lvl="1"/>
            <a:r>
              <a:rPr lang="en-US" dirty="0" smtClean="0"/>
              <a:t>You do less work!</a:t>
            </a:r>
          </a:p>
          <a:p>
            <a:endParaRPr lang="en-US" dirty="0" smtClean="0"/>
          </a:p>
          <a:p>
            <a:endParaRPr lang="en-US" dirty="0"/>
          </a:p>
        </p:txBody>
      </p:sp>
    </p:spTree>
    <p:extLst>
      <p:ext uri="{BB962C8B-B14F-4D97-AF65-F5344CB8AC3E}">
        <p14:creationId xmlns:p14="http://schemas.microsoft.com/office/powerpoint/2010/main" val="603726941"/>
      </p:ext>
    </p:extLst>
  </p:cSld>
  <p:clrMapOvr>
    <a:masterClrMapping/>
  </p:clrMapOvr>
  <p:timing>
    <p:tnLst>
      <p:par>
        <p:cTn xmlns:p14="http://schemas.microsoft.com/office/powerpoint/2010/mai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 Matchers</a:t>
            </a:r>
            <a:endParaRPr lang="en-US" dirty="0"/>
          </a:p>
        </p:txBody>
      </p:sp>
      <p:sp>
        <p:nvSpPr>
          <p:cNvPr id="3" name="Content Placeholder 2"/>
          <p:cNvSpPr>
            <a:spLocks noGrp="1"/>
          </p:cNvSpPr>
          <p:nvPr>
            <p:ph idx="1"/>
          </p:nvPr>
        </p:nvSpPr>
        <p:spPr/>
        <p:txBody>
          <a:bodyPr>
            <a:normAutofit/>
          </a:bodyPr>
          <a:lstStyle/>
          <a:p>
            <a:r>
              <a:rPr lang="en-US" dirty="0" smtClean="0"/>
              <a:t>Library: neo4j-graph-matching</a:t>
            </a:r>
          </a:p>
          <a:p>
            <a:pPr lvl="1"/>
            <a:r>
              <a:rPr lang="en-US" sz="1800" dirty="0">
                <a:latin typeface="Courier New"/>
                <a:cs typeface="Courier New"/>
              </a:rPr>
              <a:t>&lt;dependency org=</a:t>
            </a:r>
            <a:r>
              <a:rPr lang="en-US" sz="1800" i="1" dirty="0">
                <a:latin typeface="Courier New"/>
                <a:cs typeface="Courier New"/>
              </a:rPr>
              <a:t>"org.neo4j"</a:t>
            </a:r>
            <a:br>
              <a:rPr lang="en-US" sz="1800" i="1" dirty="0">
                <a:latin typeface="Courier New"/>
                <a:cs typeface="Courier New"/>
              </a:rPr>
            </a:br>
            <a:r>
              <a:rPr lang="en-US" sz="1800" i="1" dirty="0">
                <a:latin typeface="Courier New"/>
                <a:cs typeface="Courier New"/>
              </a:rPr>
              <a:t>  name="neo4j-graph-matching" rev="0.8"/&gt;</a:t>
            </a:r>
            <a:endParaRPr lang="en-US" sz="1800" dirty="0">
              <a:latin typeface="Courier New"/>
              <a:cs typeface="Courier New"/>
            </a:endParaRPr>
          </a:p>
          <a:p>
            <a:pPr lvl="1"/>
            <a:r>
              <a:rPr lang="en-US" dirty="0"/>
              <a:t>https://</a:t>
            </a:r>
            <a:r>
              <a:rPr lang="en-US" dirty="0" err="1"/>
              <a:t>github.com</a:t>
            </a:r>
            <a:r>
              <a:rPr lang="en-US" dirty="0"/>
              <a:t>/neo4j/graph-</a:t>
            </a:r>
            <a:r>
              <a:rPr lang="en-US" dirty="0" smtClean="0"/>
              <a:t>matching</a:t>
            </a:r>
          </a:p>
          <a:p>
            <a:pPr lvl="1"/>
            <a:endParaRPr lang="en-US" dirty="0" smtClean="0"/>
          </a:p>
          <a:p>
            <a:r>
              <a:rPr lang="en-US" dirty="0" smtClean="0"/>
              <a:t>Uses </a:t>
            </a:r>
            <a:r>
              <a:rPr lang="en-US" b="1" dirty="0" err="1">
                <a:latin typeface="Courier New"/>
                <a:cs typeface="Courier New"/>
              </a:rPr>
              <a:t>PatternNode</a:t>
            </a:r>
            <a:r>
              <a:rPr lang="en-US" dirty="0"/>
              <a:t> and </a:t>
            </a:r>
            <a:r>
              <a:rPr lang="en-US" b="1" dirty="0" err="1">
                <a:latin typeface="Courier New"/>
                <a:cs typeface="Courier New"/>
              </a:rPr>
              <a:t>PatternRelationship</a:t>
            </a:r>
            <a:r>
              <a:rPr lang="en-US" dirty="0"/>
              <a:t> types to describe graph </a:t>
            </a:r>
            <a:r>
              <a:rPr lang="en-US" dirty="0" smtClean="0"/>
              <a:t>patterns</a:t>
            </a:r>
          </a:p>
          <a:p>
            <a:pPr lvl="1"/>
            <a:r>
              <a:rPr lang="en-US" dirty="0" smtClean="0"/>
              <a:t>The “unbound” parts of the graph</a:t>
            </a:r>
            <a:endParaRPr lang="en-US" dirty="0"/>
          </a:p>
        </p:txBody>
      </p:sp>
    </p:spTree>
    <p:extLst>
      <p:ext uri="{BB962C8B-B14F-4D97-AF65-F5344CB8AC3E}">
        <p14:creationId xmlns:p14="http://schemas.microsoft.com/office/powerpoint/2010/main" val="2208420354"/>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Trend 4: Architecture</a:t>
            </a:r>
            <a:endParaRPr lang="en-US" dirty="0"/>
          </a:p>
        </p:txBody>
      </p:sp>
      <p:sp>
        <p:nvSpPr>
          <p:cNvPr id="4" name="Magnetic Disk 3"/>
          <p:cNvSpPr/>
          <p:nvPr/>
        </p:nvSpPr>
        <p:spPr>
          <a:xfrm>
            <a:off x="3821544" y="4433454"/>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6" name="Rounded Rectangle 5"/>
          <p:cNvSpPr/>
          <p:nvPr/>
        </p:nvSpPr>
        <p:spPr>
          <a:xfrm>
            <a:off x="3475181" y="2857499"/>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8" name="Straight Arrow Connector 7"/>
          <p:cNvCxnSpPr>
            <a:stCxn id="6" idx="2"/>
            <a:endCxn id="4" idx="1"/>
          </p:cNvCxnSpPr>
          <p:nvPr/>
        </p:nvCxnSpPr>
        <p:spPr>
          <a:xfrm>
            <a:off x="4404590" y="3573318"/>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272471" y="1755152"/>
            <a:ext cx="2192615" cy="646331"/>
          </a:xfrm>
          <a:prstGeom prst="rect">
            <a:avLst/>
          </a:prstGeom>
          <a:noFill/>
        </p:spPr>
        <p:txBody>
          <a:bodyPr wrap="none" rtlCol="0">
            <a:spAutoFit/>
          </a:bodyPr>
          <a:lstStyle/>
          <a:p>
            <a:r>
              <a:rPr lang="en-US" dirty="0" smtClean="0"/>
              <a:t>1990’s: Integration </a:t>
            </a:r>
          </a:p>
          <a:p>
            <a:r>
              <a:rPr lang="en-US" dirty="0"/>
              <a:t>D</a:t>
            </a:r>
            <a:r>
              <a:rPr lang="en-US" dirty="0" smtClean="0"/>
              <a:t>atabase </a:t>
            </a:r>
            <a:r>
              <a:rPr lang="en-US" dirty="0" err="1" smtClean="0"/>
              <a:t>Antipattern</a:t>
            </a:r>
            <a:endParaRPr lang="en-US" dirty="0"/>
          </a:p>
        </p:txBody>
      </p:sp>
      <p:sp>
        <p:nvSpPr>
          <p:cNvPr id="7" name="Rounded Rectangle 6"/>
          <p:cNvSpPr/>
          <p:nvPr/>
        </p:nvSpPr>
        <p:spPr>
          <a:xfrm>
            <a:off x="5613399" y="2857499"/>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sp>
        <p:nvSpPr>
          <p:cNvPr id="10" name="Rounded Rectangle 9"/>
          <p:cNvSpPr/>
          <p:nvPr/>
        </p:nvSpPr>
        <p:spPr>
          <a:xfrm>
            <a:off x="1147617" y="2857499"/>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11" name="Straight Arrow Connector 10"/>
          <p:cNvCxnSpPr>
            <a:stCxn id="7" idx="2"/>
          </p:cNvCxnSpPr>
          <p:nvPr/>
        </p:nvCxnSpPr>
        <p:spPr>
          <a:xfrm flipH="1">
            <a:off x="4883727" y="3573318"/>
            <a:ext cx="1659081" cy="987137"/>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10" idx="2"/>
          </p:cNvCxnSpPr>
          <p:nvPr/>
        </p:nvCxnSpPr>
        <p:spPr>
          <a:xfrm>
            <a:off x="2077026" y="3573318"/>
            <a:ext cx="1883065" cy="987137"/>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52879491"/>
      </p:ext>
    </p:extLst>
  </p:cSld>
  <p:clrMapOvr>
    <a:masterClrMapping/>
  </p:clrMapOvr>
  <p:timing>
    <p:tnLst>
      <p:par>
        <p:cTn xmlns:p14="http://schemas.microsoft.com/office/powerpoint/2010/mai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In which episodes did the Doctor battle the </a:t>
            </a:r>
            <a:r>
              <a:rPr lang="en-US" dirty="0" err="1" smtClean="0"/>
              <a:t>Cybermen</a:t>
            </a:r>
            <a:r>
              <a:rPr lang="en-US" dirty="0" smtClean="0"/>
              <a:t>?</a:t>
            </a:r>
            <a:endParaRPr lang="en-US" dirty="0"/>
          </a:p>
        </p:txBody>
      </p:sp>
      <p:pic>
        <p:nvPicPr>
          <p:cNvPr id="7" name="Picture 6"/>
          <p:cNvPicPr>
            <a:picLocks noChangeAspect="1"/>
          </p:cNvPicPr>
          <p:nvPr/>
        </p:nvPicPr>
        <p:blipFill>
          <a:blip r:embed="rId2"/>
          <a:stretch>
            <a:fillRect/>
          </a:stretch>
        </p:blipFill>
        <p:spPr>
          <a:xfrm>
            <a:off x="0" y="1417638"/>
            <a:ext cx="9144000" cy="5008365"/>
          </a:xfrm>
          <a:prstGeom prst="rect">
            <a:avLst/>
          </a:prstGeom>
        </p:spPr>
      </p:pic>
    </p:spTree>
    <p:extLst>
      <p:ext uri="{BB962C8B-B14F-4D97-AF65-F5344CB8AC3E}">
        <p14:creationId xmlns:p14="http://schemas.microsoft.com/office/powerpoint/2010/main" val="997766872"/>
      </p:ext>
    </p:extLst>
  </p:cSld>
  <p:clrMapOvr>
    <a:masterClrMapping/>
  </p:clrMapOvr>
  <p:timing>
    <p:tnLst>
      <p:par>
        <p:cTn xmlns:p14="http://schemas.microsoft.com/office/powerpoint/2010/mai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Setting up and matching a pattern</a:t>
            </a:r>
            <a:endParaRPr lang="en-US" dirty="0"/>
          </a:p>
        </p:txBody>
      </p:sp>
      <p:sp>
        <p:nvSpPr>
          <p:cNvPr id="4" name="Content Placeholder 3"/>
          <p:cNvSpPr>
            <a:spLocks noGrp="1"/>
          </p:cNvSpPr>
          <p:nvPr>
            <p:ph idx="1"/>
          </p:nvPr>
        </p:nvSpPr>
        <p:spPr/>
        <p:txBody>
          <a:bodyPr>
            <a:normAutofit fontScale="40000" lnSpcReduction="20000"/>
          </a:bodyPr>
          <a:lstStyle/>
          <a:p>
            <a:pPr marL="0" indent="0">
              <a:buNone/>
            </a:pPr>
            <a:r>
              <a:rPr lang="en-US" b="1" dirty="0" smtClean="0">
                <a:latin typeface="Courier New"/>
                <a:cs typeface="Courier New"/>
              </a:rPr>
              <a:t>final </a:t>
            </a:r>
            <a:r>
              <a:rPr lang="en-US" b="1" dirty="0" err="1">
                <a:latin typeface="Courier New"/>
                <a:cs typeface="Courier New"/>
              </a:rPr>
              <a:t>PatternNode</a:t>
            </a:r>
            <a:r>
              <a:rPr lang="en-US" b="1" dirty="0">
                <a:latin typeface="Courier New"/>
                <a:cs typeface="Courier New"/>
              </a:rPr>
              <a:t> </a:t>
            </a:r>
            <a:r>
              <a:rPr lang="en-US" b="1" dirty="0" err="1">
                <a:latin typeface="Courier New"/>
                <a:cs typeface="Courier New"/>
              </a:rPr>
              <a:t>theDoctor</a:t>
            </a:r>
            <a:r>
              <a:rPr lang="en-US" b="1" dirty="0">
                <a:latin typeface="Courier New"/>
                <a:cs typeface="Courier New"/>
              </a:rPr>
              <a:t> = new </a:t>
            </a:r>
            <a:r>
              <a:rPr lang="en-US" b="1" dirty="0" err="1">
                <a:latin typeface="Courier New"/>
                <a:cs typeface="Courier New"/>
              </a:rPr>
              <a:t>PatternNode</a:t>
            </a:r>
            <a:r>
              <a:rPr lang="en-US" b="1" dirty="0">
                <a:latin typeface="Courier New"/>
                <a:cs typeface="Courier New"/>
              </a:rPr>
              <a:t>();</a:t>
            </a:r>
          </a:p>
          <a:p>
            <a:pPr marL="0" indent="0">
              <a:buNone/>
            </a:pPr>
            <a:r>
              <a:rPr lang="en-US" b="1" dirty="0" err="1" smtClean="0">
                <a:latin typeface="Courier New"/>
                <a:cs typeface="Courier New"/>
              </a:rPr>
              <a:t>theDoctor.setAssociation</a:t>
            </a:r>
            <a:r>
              <a:rPr lang="en-US" b="1" dirty="0">
                <a:latin typeface="Courier New"/>
                <a:cs typeface="Courier New"/>
              </a:rPr>
              <a:t>(</a:t>
            </a:r>
            <a:r>
              <a:rPr lang="en-US" b="1" i="1" dirty="0" err="1">
                <a:latin typeface="Courier New"/>
                <a:cs typeface="Courier New"/>
              </a:rPr>
              <a:t>universe.theDoctor</a:t>
            </a:r>
            <a:r>
              <a:rPr lang="en-US" b="1" i="1" dirty="0">
                <a:latin typeface="Courier New"/>
                <a:cs typeface="Courier New"/>
              </a:rPr>
              <a:t>());</a:t>
            </a:r>
          </a:p>
          <a:p>
            <a:pPr marL="0" indent="0">
              <a:buNone/>
            </a:pPr>
            <a:endParaRPr lang="en-US" b="1" dirty="0">
              <a:latin typeface="Courier New"/>
              <a:cs typeface="Courier New"/>
            </a:endParaRPr>
          </a:p>
          <a:p>
            <a:pPr marL="0" indent="0">
              <a:buNone/>
            </a:pPr>
            <a:r>
              <a:rPr lang="en-US" b="1" dirty="0" smtClean="0">
                <a:latin typeface="Courier New"/>
                <a:cs typeface="Courier New"/>
              </a:rPr>
              <a:t>final </a:t>
            </a:r>
            <a:r>
              <a:rPr lang="en-US" b="1" dirty="0" err="1">
                <a:latin typeface="Courier New"/>
                <a:cs typeface="Courier New"/>
              </a:rPr>
              <a:t>PatternNode</a:t>
            </a:r>
            <a:r>
              <a:rPr lang="en-US" b="1" dirty="0">
                <a:latin typeface="Courier New"/>
                <a:cs typeface="Courier New"/>
              </a:rPr>
              <a:t> </a:t>
            </a:r>
            <a:r>
              <a:rPr lang="en-US" b="1" dirty="0" err="1">
                <a:latin typeface="Courier New"/>
                <a:cs typeface="Courier New"/>
              </a:rPr>
              <a:t>anEpisode</a:t>
            </a:r>
            <a:r>
              <a:rPr lang="en-US" b="1" dirty="0">
                <a:latin typeface="Courier New"/>
                <a:cs typeface="Courier New"/>
              </a:rPr>
              <a:t> = new </a:t>
            </a:r>
            <a:r>
              <a:rPr lang="en-US" b="1" dirty="0" err="1">
                <a:latin typeface="Courier New"/>
                <a:cs typeface="Courier New"/>
              </a:rPr>
              <a:t>PatternNode</a:t>
            </a:r>
            <a:r>
              <a:rPr lang="en-US" b="1" dirty="0">
                <a:latin typeface="Courier New"/>
                <a:cs typeface="Courier New"/>
              </a:rPr>
              <a:t>();</a:t>
            </a:r>
          </a:p>
          <a:p>
            <a:pPr marL="0" indent="0">
              <a:buNone/>
            </a:pPr>
            <a:r>
              <a:rPr lang="en-US" b="1" dirty="0" err="1" smtClean="0">
                <a:latin typeface="Courier New"/>
                <a:cs typeface="Courier New"/>
              </a:rPr>
              <a:t>anEpisode.addPropertyConstraint</a:t>
            </a:r>
            <a:r>
              <a:rPr lang="en-US" b="1" dirty="0">
                <a:latin typeface="Courier New"/>
                <a:cs typeface="Courier New"/>
              </a:rPr>
              <a:t>("title", </a:t>
            </a:r>
            <a:r>
              <a:rPr lang="en-US" b="1" dirty="0" err="1">
                <a:latin typeface="Courier New"/>
                <a:cs typeface="Courier New"/>
              </a:rPr>
              <a:t>CommonValueMatchers.</a:t>
            </a:r>
            <a:r>
              <a:rPr lang="en-US" b="1" i="1" dirty="0" err="1">
                <a:latin typeface="Courier New"/>
                <a:cs typeface="Courier New"/>
              </a:rPr>
              <a:t>has</a:t>
            </a:r>
            <a:r>
              <a:rPr lang="en-US" b="1" i="1" dirty="0">
                <a:latin typeface="Courier New"/>
                <a:cs typeface="Courier New"/>
              </a:rPr>
              <a:t>());</a:t>
            </a:r>
          </a:p>
          <a:p>
            <a:pPr marL="0" indent="0">
              <a:buNone/>
            </a:pPr>
            <a:r>
              <a:rPr lang="en-US" b="1" dirty="0" err="1" smtClean="0">
                <a:latin typeface="Courier New"/>
                <a:cs typeface="Courier New"/>
              </a:rPr>
              <a:t>anEpisode.addPropertyConstraint</a:t>
            </a:r>
            <a:r>
              <a:rPr lang="en-US" b="1" dirty="0">
                <a:latin typeface="Courier New"/>
                <a:cs typeface="Courier New"/>
              </a:rPr>
              <a:t>("episode", </a:t>
            </a:r>
            <a:r>
              <a:rPr lang="en-US" b="1" dirty="0" err="1">
                <a:latin typeface="Courier New"/>
                <a:cs typeface="Courier New"/>
              </a:rPr>
              <a:t>CommonValueMatchers.</a:t>
            </a:r>
            <a:r>
              <a:rPr lang="en-US" b="1" i="1" dirty="0" err="1">
                <a:latin typeface="Courier New"/>
                <a:cs typeface="Courier New"/>
              </a:rPr>
              <a:t>has</a:t>
            </a:r>
            <a:r>
              <a:rPr lang="en-US" b="1" i="1" dirty="0">
                <a:latin typeface="Courier New"/>
                <a:cs typeface="Courier New"/>
              </a:rPr>
              <a:t>());</a:t>
            </a:r>
          </a:p>
          <a:p>
            <a:pPr marL="0" indent="0">
              <a:buNone/>
            </a:pPr>
            <a:endParaRPr lang="en-US" b="1" dirty="0">
              <a:latin typeface="Courier New"/>
              <a:cs typeface="Courier New"/>
            </a:endParaRPr>
          </a:p>
          <a:p>
            <a:pPr marL="0" indent="0">
              <a:buNone/>
            </a:pPr>
            <a:r>
              <a:rPr lang="en-US" b="1" dirty="0" smtClean="0">
                <a:latin typeface="Courier New"/>
                <a:cs typeface="Courier New"/>
              </a:rPr>
              <a:t>final </a:t>
            </a:r>
            <a:r>
              <a:rPr lang="en-US" b="1" dirty="0" err="1">
                <a:latin typeface="Courier New"/>
                <a:cs typeface="Courier New"/>
              </a:rPr>
              <a:t>PatternNode</a:t>
            </a:r>
            <a:r>
              <a:rPr lang="en-US" b="1" dirty="0">
                <a:latin typeface="Courier New"/>
                <a:cs typeface="Courier New"/>
              </a:rPr>
              <a:t> </a:t>
            </a:r>
            <a:r>
              <a:rPr lang="en-US" b="1" dirty="0" err="1">
                <a:latin typeface="Courier New"/>
                <a:cs typeface="Courier New"/>
              </a:rPr>
              <a:t>aDoctorActor</a:t>
            </a:r>
            <a:r>
              <a:rPr lang="en-US" b="1" dirty="0">
                <a:latin typeface="Courier New"/>
                <a:cs typeface="Courier New"/>
              </a:rPr>
              <a:t> = new </a:t>
            </a:r>
            <a:r>
              <a:rPr lang="en-US" b="1" dirty="0" err="1">
                <a:latin typeface="Courier New"/>
                <a:cs typeface="Courier New"/>
              </a:rPr>
              <a:t>PatternNode</a:t>
            </a:r>
            <a:r>
              <a:rPr lang="en-US" b="1" dirty="0">
                <a:latin typeface="Courier New"/>
                <a:cs typeface="Courier New"/>
              </a:rPr>
              <a:t>();</a:t>
            </a:r>
          </a:p>
          <a:p>
            <a:pPr marL="0" indent="0">
              <a:buNone/>
            </a:pPr>
            <a:r>
              <a:rPr lang="en-US" b="1" dirty="0" err="1" smtClean="0">
                <a:latin typeface="Courier New"/>
                <a:cs typeface="Courier New"/>
              </a:rPr>
              <a:t>aDoctorActor.createRelationshipTo</a:t>
            </a:r>
            <a:r>
              <a:rPr lang="en-US" b="1" dirty="0">
                <a:latin typeface="Courier New"/>
                <a:cs typeface="Courier New"/>
              </a:rPr>
              <a:t>(</a:t>
            </a:r>
            <a:r>
              <a:rPr lang="en-US" b="1" dirty="0" err="1">
                <a:latin typeface="Courier New"/>
                <a:cs typeface="Courier New"/>
              </a:rPr>
              <a:t>theDoctor</a:t>
            </a:r>
            <a:r>
              <a:rPr lang="en-US" b="1" dirty="0">
                <a:latin typeface="Courier New"/>
                <a:cs typeface="Courier New"/>
              </a:rPr>
              <a:t>, </a:t>
            </a:r>
            <a:r>
              <a:rPr lang="en-US" b="1" dirty="0" err="1">
                <a:latin typeface="Courier New"/>
                <a:cs typeface="Courier New"/>
              </a:rPr>
              <a:t>DoctorWhoUniverse.</a:t>
            </a:r>
            <a:r>
              <a:rPr lang="en-US" b="1" i="1" dirty="0" err="1">
                <a:latin typeface="Courier New"/>
                <a:cs typeface="Courier New"/>
              </a:rPr>
              <a:t>PLAYED</a:t>
            </a:r>
            <a:r>
              <a:rPr lang="en-US" b="1" i="1" dirty="0">
                <a:latin typeface="Courier New"/>
                <a:cs typeface="Courier New"/>
              </a:rPr>
              <a:t>);</a:t>
            </a:r>
          </a:p>
          <a:p>
            <a:pPr marL="0" indent="0">
              <a:buNone/>
            </a:pPr>
            <a:r>
              <a:rPr lang="en-US" b="1" dirty="0" err="1" smtClean="0">
                <a:latin typeface="Courier New"/>
                <a:cs typeface="Courier New"/>
              </a:rPr>
              <a:t>aDoctorActor.createRelationshipTo</a:t>
            </a:r>
            <a:r>
              <a:rPr lang="en-US" b="1" dirty="0">
                <a:latin typeface="Courier New"/>
                <a:cs typeface="Courier New"/>
              </a:rPr>
              <a:t>(</a:t>
            </a:r>
            <a:r>
              <a:rPr lang="en-US" b="1" dirty="0" err="1">
                <a:latin typeface="Courier New"/>
                <a:cs typeface="Courier New"/>
              </a:rPr>
              <a:t>anEpisode</a:t>
            </a:r>
            <a:r>
              <a:rPr lang="en-US" b="1" dirty="0">
                <a:latin typeface="Courier New"/>
                <a:cs typeface="Courier New"/>
              </a:rPr>
              <a:t>, </a:t>
            </a:r>
            <a:r>
              <a:rPr lang="en-US" b="1" dirty="0" err="1">
                <a:latin typeface="Courier New"/>
                <a:cs typeface="Courier New"/>
              </a:rPr>
              <a:t>DoctorWhoUniverse.</a:t>
            </a:r>
            <a:r>
              <a:rPr lang="en-US" b="1" i="1" dirty="0" err="1">
                <a:latin typeface="Courier New"/>
                <a:cs typeface="Courier New"/>
              </a:rPr>
              <a:t>APPEARED_IN</a:t>
            </a:r>
            <a:r>
              <a:rPr lang="en-US" b="1" i="1" dirty="0">
                <a:latin typeface="Courier New"/>
                <a:cs typeface="Courier New"/>
              </a:rPr>
              <a:t>);</a:t>
            </a:r>
          </a:p>
          <a:p>
            <a:pPr marL="0" indent="0">
              <a:buNone/>
            </a:pPr>
            <a:r>
              <a:rPr lang="en-US" b="1" dirty="0" err="1" smtClean="0">
                <a:latin typeface="Courier New"/>
                <a:cs typeface="Courier New"/>
              </a:rPr>
              <a:t>aDoctorActor.addPropertyConstraint</a:t>
            </a:r>
            <a:r>
              <a:rPr lang="en-US" b="1" dirty="0">
                <a:latin typeface="Courier New"/>
                <a:cs typeface="Courier New"/>
              </a:rPr>
              <a:t>("actor", </a:t>
            </a:r>
            <a:r>
              <a:rPr lang="en-US" b="1" dirty="0" err="1">
                <a:latin typeface="Courier New"/>
                <a:cs typeface="Courier New"/>
              </a:rPr>
              <a:t>CommonValueMatchers.</a:t>
            </a:r>
            <a:r>
              <a:rPr lang="en-US" b="1" i="1" dirty="0" err="1">
                <a:latin typeface="Courier New"/>
                <a:cs typeface="Courier New"/>
              </a:rPr>
              <a:t>has</a:t>
            </a:r>
            <a:r>
              <a:rPr lang="en-US" b="1" i="1" dirty="0">
                <a:latin typeface="Courier New"/>
                <a:cs typeface="Courier New"/>
              </a:rPr>
              <a:t>());</a:t>
            </a:r>
          </a:p>
          <a:p>
            <a:pPr marL="0" indent="0">
              <a:buNone/>
            </a:pPr>
            <a:endParaRPr lang="en-US" b="1" dirty="0">
              <a:latin typeface="Courier New"/>
              <a:cs typeface="Courier New"/>
            </a:endParaRPr>
          </a:p>
          <a:p>
            <a:pPr marL="0" indent="0">
              <a:buNone/>
            </a:pPr>
            <a:r>
              <a:rPr lang="en-US" b="1" dirty="0" smtClean="0">
                <a:latin typeface="Courier New"/>
                <a:cs typeface="Courier New"/>
              </a:rPr>
              <a:t>final </a:t>
            </a:r>
            <a:r>
              <a:rPr lang="en-US" b="1" dirty="0" err="1">
                <a:latin typeface="Courier New"/>
                <a:cs typeface="Courier New"/>
              </a:rPr>
              <a:t>PatternNode</a:t>
            </a:r>
            <a:r>
              <a:rPr lang="en-US" b="1" dirty="0">
                <a:latin typeface="Courier New"/>
                <a:cs typeface="Courier New"/>
              </a:rPr>
              <a:t> </a:t>
            </a:r>
            <a:r>
              <a:rPr lang="en-US" b="1" dirty="0" err="1">
                <a:latin typeface="Courier New"/>
                <a:cs typeface="Courier New"/>
              </a:rPr>
              <a:t>theCybermen</a:t>
            </a:r>
            <a:r>
              <a:rPr lang="en-US" b="1" dirty="0">
                <a:latin typeface="Courier New"/>
                <a:cs typeface="Courier New"/>
              </a:rPr>
              <a:t> = new </a:t>
            </a:r>
            <a:r>
              <a:rPr lang="en-US" b="1" dirty="0" err="1">
                <a:latin typeface="Courier New"/>
                <a:cs typeface="Courier New"/>
              </a:rPr>
              <a:t>PatternNode</a:t>
            </a:r>
            <a:r>
              <a:rPr lang="en-US" b="1" dirty="0">
                <a:latin typeface="Courier New"/>
                <a:cs typeface="Courier New"/>
              </a:rPr>
              <a:t>();</a:t>
            </a:r>
          </a:p>
          <a:p>
            <a:pPr marL="0" indent="0">
              <a:buNone/>
            </a:pPr>
            <a:r>
              <a:rPr lang="en-US" b="1" dirty="0" err="1" smtClean="0">
                <a:latin typeface="Courier New"/>
                <a:cs typeface="Courier New"/>
              </a:rPr>
              <a:t>theCybermen.setAssociation</a:t>
            </a:r>
            <a:r>
              <a:rPr lang="en-US" b="1" dirty="0">
                <a:latin typeface="Courier New"/>
                <a:cs typeface="Courier New"/>
              </a:rPr>
              <a:t>(</a:t>
            </a:r>
            <a:r>
              <a:rPr lang="en-US" b="1" i="1" dirty="0" err="1">
                <a:latin typeface="Courier New"/>
                <a:cs typeface="Courier New"/>
              </a:rPr>
              <a:t>universe.speciesIndex.get</a:t>
            </a:r>
            <a:r>
              <a:rPr lang="en-US" b="1" i="1" dirty="0">
                <a:latin typeface="Courier New"/>
                <a:cs typeface="Courier New"/>
              </a:rPr>
              <a:t>("species", </a:t>
            </a:r>
            <a:r>
              <a:rPr lang="en-US" b="1" i="1" dirty="0" smtClean="0">
                <a:latin typeface="Courier New"/>
                <a:cs typeface="Courier New"/>
              </a:rPr>
              <a:t/>
            </a:r>
            <a:br>
              <a:rPr lang="en-US" b="1" i="1" dirty="0" smtClean="0">
                <a:latin typeface="Courier New"/>
                <a:cs typeface="Courier New"/>
              </a:rPr>
            </a:br>
            <a:r>
              <a:rPr lang="en-US" b="1" i="1" dirty="0" smtClean="0">
                <a:latin typeface="Courier New"/>
                <a:cs typeface="Courier New"/>
              </a:rPr>
              <a:t>                           "</a:t>
            </a:r>
            <a:r>
              <a:rPr lang="en-US" b="1" i="1" dirty="0" err="1">
                <a:latin typeface="Courier New"/>
                <a:cs typeface="Courier New"/>
              </a:rPr>
              <a:t>Cyberman</a:t>
            </a:r>
            <a:r>
              <a:rPr lang="en-US" b="1" i="1" dirty="0">
                <a:latin typeface="Courier New"/>
                <a:cs typeface="Courier New"/>
              </a:rPr>
              <a:t>").</a:t>
            </a:r>
            <a:r>
              <a:rPr lang="en-US" b="1" i="1" dirty="0" err="1">
                <a:latin typeface="Courier New"/>
                <a:cs typeface="Courier New"/>
              </a:rPr>
              <a:t>getSingle</a:t>
            </a:r>
            <a:r>
              <a:rPr lang="en-US" b="1" i="1" dirty="0">
                <a:latin typeface="Courier New"/>
                <a:cs typeface="Courier New"/>
              </a:rPr>
              <a:t>());</a:t>
            </a:r>
          </a:p>
          <a:p>
            <a:pPr marL="0" indent="0">
              <a:buNone/>
            </a:pPr>
            <a:r>
              <a:rPr lang="en-US" b="1" dirty="0" err="1" smtClean="0">
                <a:latin typeface="Courier New"/>
                <a:cs typeface="Courier New"/>
              </a:rPr>
              <a:t>theCybermen.createRelationshipTo</a:t>
            </a:r>
            <a:r>
              <a:rPr lang="en-US" b="1" dirty="0">
                <a:latin typeface="Courier New"/>
                <a:cs typeface="Courier New"/>
              </a:rPr>
              <a:t>(</a:t>
            </a:r>
            <a:r>
              <a:rPr lang="en-US" b="1" dirty="0" err="1">
                <a:latin typeface="Courier New"/>
                <a:cs typeface="Courier New"/>
              </a:rPr>
              <a:t>anEpisode</a:t>
            </a:r>
            <a:r>
              <a:rPr lang="en-US" b="1" dirty="0">
                <a:latin typeface="Courier New"/>
                <a:cs typeface="Courier New"/>
              </a:rPr>
              <a:t>, </a:t>
            </a:r>
            <a:r>
              <a:rPr lang="en-US" b="1" dirty="0" err="1">
                <a:latin typeface="Courier New"/>
                <a:cs typeface="Courier New"/>
              </a:rPr>
              <a:t>DoctorWhoUniverse.</a:t>
            </a:r>
            <a:r>
              <a:rPr lang="en-US" b="1" i="1" dirty="0" err="1">
                <a:latin typeface="Courier New"/>
                <a:cs typeface="Courier New"/>
              </a:rPr>
              <a:t>APPEARED_IN</a:t>
            </a:r>
            <a:r>
              <a:rPr lang="en-US" b="1" i="1" dirty="0">
                <a:latin typeface="Courier New"/>
                <a:cs typeface="Courier New"/>
              </a:rPr>
              <a:t>);</a:t>
            </a:r>
          </a:p>
          <a:p>
            <a:pPr marL="0" indent="0">
              <a:buNone/>
            </a:pPr>
            <a:r>
              <a:rPr lang="en-US" b="1" dirty="0" err="1" smtClean="0">
                <a:latin typeface="Courier New"/>
                <a:cs typeface="Courier New"/>
              </a:rPr>
              <a:t>theCybermen.createRelationshipTo</a:t>
            </a:r>
            <a:r>
              <a:rPr lang="en-US" b="1" dirty="0">
                <a:latin typeface="Courier New"/>
                <a:cs typeface="Courier New"/>
              </a:rPr>
              <a:t>(</a:t>
            </a:r>
            <a:r>
              <a:rPr lang="en-US" b="1" dirty="0" err="1">
                <a:latin typeface="Courier New"/>
                <a:cs typeface="Courier New"/>
              </a:rPr>
              <a:t>theDoctor</a:t>
            </a:r>
            <a:r>
              <a:rPr lang="en-US" b="1" dirty="0">
                <a:latin typeface="Courier New"/>
                <a:cs typeface="Courier New"/>
              </a:rPr>
              <a:t>, </a:t>
            </a:r>
            <a:r>
              <a:rPr lang="en-US" b="1" dirty="0" err="1">
                <a:latin typeface="Courier New"/>
                <a:cs typeface="Courier New"/>
              </a:rPr>
              <a:t>DoctorWhoUniverse.</a:t>
            </a:r>
            <a:r>
              <a:rPr lang="en-US" b="1" i="1" dirty="0" err="1">
                <a:latin typeface="Courier New"/>
                <a:cs typeface="Courier New"/>
              </a:rPr>
              <a:t>ENEMY_OF</a:t>
            </a:r>
            <a:r>
              <a:rPr lang="en-US" b="1" i="1" dirty="0">
                <a:latin typeface="Courier New"/>
                <a:cs typeface="Courier New"/>
              </a:rPr>
              <a:t>);</a:t>
            </a:r>
          </a:p>
          <a:p>
            <a:pPr marL="0" indent="0">
              <a:buNone/>
            </a:pPr>
            <a:endParaRPr lang="en-US" b="1" dirty="0">
              <a:latin typeface="Courier New"/>
              <a:cs typeface="Courier New"/>
            </a:endParaRPr>
          </a:p>
          <a:p>
            <a:pPr marL="0" indent="0">
              <a:buNone/>
            </a:pPr>
            <a:r>
              <a:rPr lang="en-US" b="1" dirty="0" err="1" smtClean="0">
                <a:latin typeface="Courier New"/>
                <a:cs typeface="Courier New"/>
              </a:rPr>
              <a:t>PatternMatcher</a:t>
            </a:r>
            <a:r>
              <a:rPr lang="en-US" b="1" dirty="0" smtClean="0">
                <a:latin typeface="Courier New"/>
                <a:cs typeface="Courier New"/>
              </a:rPr>
              <a:t> </a:t>
            </a:r>
            <a:r>
              <a:rPr lang="en-US" b="1" dirty="0">
                <a:latin typeface="Courier New"/>
                <a:cs typeface="Courier New"/>
              </a:rPr>
              <a:t>matcher = </a:t>
            </a:r>
            <a:r>
              <a:rPr lang="en-US" b="1" dirty="0" err="1">
                <a:latin typeface="Courier New"/>
                <a:cs typeface="Courier New"/>
              </a:rPr>
              <a:t>PatternMatcher.</a:t>
            </a:r>
            <a:r>
              <a:rPr lang="en-US" b="1" i="1" dirty="0" err="1">
                <a:latin typeface="Courier New"/>
                <a:cs typeface="Courier New"/>
              </a:rPr>
              <a:t>getMatcher</a:t>
            </a:r>
            <a:r>
              <a:rPr lang="en-US" b="1" i="1" dirty="0">
                <a:latin typeface="Courier New"/>
                <a:cs typeface="Courier New"/>
              </a:rPr>
              <a:t>();</a:t>
            </a:r>
          </a:p>
          <a:p>
            <a:pPr marL="0" indent="0">
              <a:buNone/>
            </a:pPr>
            <a:r>
              <a:rPr lang="en-US" b="1" dirty="0" smtClean="0">
                <a:latin typeface="Courier New"/>
                <a:cs typeface="Courier New"/>
              </a:rPr>
              <a:t>final </a:t>
            </a:r>
            <a:r>
              <a:rPr lang="en-US" b="1" dirty="0" err="1">
                <a:latin typeface="Courier New"/>
                <a:cs typeface="Courier New"/>
              </a:rPr>
              <a:t>Iterable</a:t>
            </a:r>
            <a:r>
              <a:rPr lang="en-US" b="1" dirty="0">
                <a:latin typeface="Courier New"/>
                <a:cs typeface="Courier New"/>
              </a:rPr>
              <a:t>&lt;</a:t>
            </a:r>
            <a:r>
              <a:rPr lang="en-US" b="1" dirty="0" err="1">
                <a:latin typeface="Courier New"/>
                <a:cs typeface="Courier New"/>
              </a:rPr>
              <a:t>PatternMatch</a:t>
            </a:r>
            <a:r>
              <a:rPr lang="en-US" b="1" dirty="0">
                <a:latin typeface="Courier New"/>
                <a:cs typeface="Courier New"/>
              </a:rPr>
              <a:t>&gt; matches = </a:t>
            </a:r>
            <a:r>
              <a:rPr lang="en-US" b="1" dirty="0" err="1">
                <a:latin typeface="Courier New"/>
                <a:cs typeface="Courier New"/>
              </a:rPr>
              <a:t>matcher.match</a:t>
            </a:r>
            <a:r>
              <a:rPr lang="en-US" b="1" dirty="0">
                <a:latin typeface="Courier New"/>
                <a:cs typeface="Courier New"/>
              </a:rPr>
              <a:t>(</a:t>
            </a:r>
            <a:r>
              <a:rPr lang="en-US" b="1" dirty="0" err="1">
                <a:latin typeface="Courier New"/>
                <a:cs typeface="Courier New"/>
              </a:rPr>
              <a:t>theDoctor</a:t>
            </a:r>
            <a:r>
              <a:rPr lang="en-US" b="1" dirty="0">
                <a:latin typeface="Courier New"/>
                <a:cs typeface="Courier New"/>
              </a:rPr>
              <a:t>, </a:t>
            </a:r>
            <a:r>
              <a:rPr lang="en-US" b="1" dirty="0" smtClean="0">
                <a:latin typeface="Courier New"/>
                <a:cs typeface="Courier New"/>
              </a:rPr>
              <a:t/>
            </a:r>
            <a:br>
              <a:rPr lang="en-US" b="1" dirty="0" smtClean="0">
                <a:latin typeface="Courier New"/>
                <a:cs typeface="Courier New"/>
              </a:rPr>
            </a:br>
            <a:r>
              <a:rPr lang="en-US" b="1" dirty="0" smtClean="0">
                <a:latin typeface="Courier New"/>
                <a:cs typeface="Courier New"/>
              </a:rPr>
              <a:t>                                                   </a:t>
            </a:r>
            <a:r>
              <a:rPr lang="en-US" b="1" i="1" dirty="0" err="1" smtClean="0">
                <a:latin typeface="Courier New"/>
                <a:cs typeface="Courier New"/>
              </a:rPr>
              <a:t>universe.theDoctor</a:t>
            </a:r>
            <a:r>
              <a:rPr lang="en-US" b="1" i="1" dirty="0">
                <a:latin typeface="Courier New"/>
                <a:cs typeface="Courier New"/>
              </a:rPr>
              <a:t>());</a:t>
            </a:r>
            <a:endParaRPr lang="en-US" b="1" dirty="0">
              <a:latin typeface="Courier New"/>
              <a:cs typeface="Courier New"/>
            </a:endParaRPr>
          </a:p>
        </p:txBody>
      </p:sp>
    </p:spTree>
    <p:extLst>
      <p:ext uri="{BB962C8B-B14F-4D97-AF65-F5344CB8AC3E}">
        <p14:creationId xmlns:p14="http://schemas.microsoft.com/office/powerpoint/2010/main" val="316996406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12" end="12"/>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
                                            <p:txEl>
                                              <p:pRg st="13" end="13"/>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
                                            <p:txEl>
                                              <p:pRg st="14" end="14"/>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xEl>
                                              <p:pRg st="15" end="15"/>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4">
                                            <p:txEl>
                                              <p:pRg st="17" end="17"/>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Find Doctor versus </a:t>
            </a:r>
            <a:r>
              <a:rPr lang="en-US" dirty="0" err="1" smtClean="0"/>
              <a:t>Cybermen</a:t>
            </a:r>
            <a:r>
              <a:rPr lang="en-US" dirty="0" smtClean="0"/>
              <a:t> Episodes</a:t>
            </a:r>
          </a:p>
          <a:p>
            <a:pPr lvl="1"/>
            <a:r>
              <a:rPr lang="en-US" dirty="0" smtClean="0"/>
              <a:t>See previous slide!</a:t>
            </a:r>
          </a:p>
          <a:p>
            <a:r>
              <a:rPr lang="en-US" dirty="0" smtClean="0"/>
              <a:t>Find the Doctors that battled the </a:t>
            </a:r>
            <a:r>
              <a:rPr lang="en-US" dirty="0" err="1" smtClean="0"/>
              <a:t>Cybermen</a:t>
            </a:r>
            <a:endParaRPr lang="en-US" dirty="0" smtClean="0"/>
          </a:p>
          <a:p>
            <a:pPr lvl="1"/>
            <a:r>
              <a:rPr lang="en-US" dirty="0" smtClean="0"/>
              <a:t>Not all of them did</a:t>
            </a:r>
          </a:p>
          <a:p>
            <a:r>
              <a:rPr lang="en-US" dirty="0" smtClean="0"/>
              <a:t>Find the episodes with Rose Tyler and the Ninth Doctor</a:t>
            </a:r>
          </a:p>
          <a:p>
            <a:pPr lvl="1"/>
            <a:r>
              <a:rPr lang="en-US" dirty="0" smtClean="0"/>
              <a:t>Jim’s </a:t>
            </a:r>
            <a:r>
              <a:rPr lang="en-US" dirty="0" err="1" smtClean="0"/>
              <a:t>favourite</a:t>
            </a:r>
            <a:r>
              <a:rPr lang="en-US" dirty="0" smtClean="0"/>
              <a:t> pairing!</a:t>
            </a:r>
            <a:endParaRPr lang="en-US" dirty="0"/>
          </a:p>
        </p:txBody>
      </p:sp>
    </p:spTree>
    <p:extLst>
      <p:ext uri="{BB962C8B-B14F-4D97-AF65-F5344CB8AC3E}">
        <p14:creationId xmlns:p14="http://schemas.microsoft.com/office/powerpoint/2010/main" val="2703298340"/>
      </p:ext>
    </p:extLst>
  </p:cSld>
  <p:clrMapOvr>
    <a:masterClrMapping/>
  </p:clrMapOvr>
  <p:timing>
    <p:tnLst>
      <p:par>
        <p:cTn xmlns:p14="http://schemas.microsoft.com/office/powerpoint/2010/mai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Rose and the Ninth Doctor</a:t>
            </a:r>
            <a:endParaRPr lang="en-US" dirty="0"/>
          </a:p>
        </p:txBody>
      </p:sp>
      <p:pic>
        <p:nvPicPr>
          <p:cNvPr id="4" name="Picture 3" descr="Screen Shot 2011-08-10 at 11.22.0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71701" y="1270752"/>
            <a:ext cx="3879880" cy="4875511"/>
          </a:xfrm>
          <a:prstGeom prst="rect">
            <a:avLst/>
          </a:prstGeom>
        </p:spPr>
      </p:pic>
    </p:spTree>
    <p:extLst>
      <p:ext uri="{BB962C8B-B14F-4D97-AF65-F5344CB8AC3E}">
        <p14:creationId xmlns:p14="http://schemas.microsoft.com/office/powerpoint/2010/main" val="4172713421"/>
      </p:ext>
    </p:extLst>
  </p:cSld>
  <p:clrMapOvr>
    <a:masterClrMapping/>
  </p:clrMapOvr>
  <p:timing>
    <p:tnLst>
      <p:par>
        <p:cTn xmlns:p14="http://schemas.microsoft.com/office/powerpoint/2010/mai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Eleven</a:t>
            </a:r>
            <a:endParaRPr lang="en-US" dirty="0"/>
          </a:p>
        </p:txBody>
      </p:sp>
      <p:sp>
        <p:nvSpPr>
          <p:cNvPr id="5" name="Subtitle 4"/>
          <p:cNvSpPr>
            <a:spLocks noGrp="1"/>
          </p:cNvSpPr>
          <p:nvPr>
            <p:ph type="subTitle" idx="1"/>
          </p:nvPr>
        </p:nvSpPr>
        <p:spPr/>
        <p:txBody>
          <a:bodyPr/>
          <a:lstStyle/>
          <a:p>
            <a:r>
              <a:rPr lang="en-US" dirty="0" smtClean="0"/>
              <a:t>REST API</a:t>
            </a:r>
            <a:endParaRPr lang="en-US" dirty="0"/>
          </a:p>
        </p:txBody>
      </p:sp>
    </p:spTree>
    <p:extLst>
      <p:ext uri="{BB962C8B-B14F-4D97-AF65-F5344CB8AC3E}">
        <p14:creationId xmlns:p14="http://schemas.microsoft.com/office/powerpoint/2010/main" val="825549512"/>
      </p:ext>
    </p:extLst>
  </p:cSld>
  <p:clrMapOvr>
    <a:masterClrMapping/>
  </p:clrMapOvr>
  <p:timing>
    <p:tnLst>
      <p:par>
        <p:cTn xmlns:p14="http://schemas.microsoft.com/office/powerpoint/2010/mai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REST API</a:t>
            </a:r>
            <a:endParaRPr lang="en-US" dirty="0"/>
          </a:p>
        </p:txBody>
      </p:sp>
      <p:sp>
        <p:nvSpPr>
          <p:cNvPr id="3" name="Content Placeholder 2"/>
          <p:cNvSpPr>
            <a:spLocks noGrp="1"/>
          </p:cNvSpPr>
          <p:nvPr>
            <p:ph idx="1"/>
          </p:nvPr>
        </p:nvSpPr>
        <p:spPr/>
        <p:txBody>
          <a:bodyPr/>
          <a:lstStyle/>
          <a:p>
            <a:r>
              <a:rPr lang="en-US" dirty="0" smtClean="0"/>
              <a:t>The only way to access the server today</a:t>
            </a:r>
          </a:p>
          <a:p>
            <a:pPr lvl="1"/>
            <a:r>
              <a:rPr lang="en-US" dirty="0" smtClean="0"/>
              <a:t>Binary protocol part of the 1.5 roadmap</a:t>
            </a:r>
          </a:p>
          <a:p>
            <a:endParaRPr lang="en-US" dirty="0" smtClean="0"/>
          </a:p>
          <a:p>
            <a:r>
              <a:rPr lang="en-US" dirty="0" smtClean="0"/>
              <a:t>JSON is the default format</a:t>
            </a:r>
          </a:p>
          <a:p>
            <a:pPr lvl="1"/>
            <a:r>
              <a:rPr lang="en-US" dirty="0" smtClean="0"/>
              <a:t>Remember to include these headers:</a:t>
            </a:r>
          </a:p>
          <a:p>
            <a:pPr lvl="2"/>
            <a:r>
              <a:rPr lang="en-US" smtClean="0"/>
              <a:t>Accept:application</a:t>
            </a:r>
            <a:r>
              <a:rPr lang="en-US" dirty="0" smtClean="0"/>
              <a:t>/</a:t>
            </a:r>
            <a:r>
              <a:rPr lang="en-US" dirty="0" err="1" smtClean="0"/>
              <a:t>json</a:t>
            </a:r>
            <a:endParaRPr lang="en-US" dirty="0" smtClean="0"/>
          </a:p>
          <a:p>
            <a:pPr lvl="2"/>
            <a:r>
              <a:rPr lang="en-US" dirty="0" err="1" smtClean="0"/>
              <a:t>Content-Type:application</a:t>
            </a:r>
            <a:r>
              <a:rPr lang="en-US" dirty="0" smtClean="0"/>
              <a:t>/</a:t>
            </a:r>
            <a:r>
              <a:rPr lang="en-US" dirty="0" err="1" smtClean="0"/>
              <a:t>json</a:t>
            </a:r>
            <a:endParaRPr lang="en-US" dirty="0" smtClean="0"/>
          </a:p>
          <a:p>
            <a:endParaRPr lang="en-US" dirty="0"/>
          </a:p>
        </p:txBody>
      </p:sp>
    </p:spTree>
    <p:extLst>
      <p:ext uri="{BB962C8B-B14F-4D97-AF65-F5344CB8AC3E}">
        <p14:creationId xmlns:p14="http://schemas.microsoft.com/office/powerpoint/2010/main" val="2088432425"/>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Example</a:t>
            </a:r>
            <a:endParaRPr lang="en-US" dirty="0"/>
          </a:p>
        </p:txBody>
      </p:sp>
      <p:sp>
        <p:nvSpPr>
          <p:cNvPr id="4" name="Content Placeholder 3"/>
          <p:cNvSpPr>
            <a:spLocks noGrp="1"/>
          </p:cNvSpPr>
          <p:nvPr>
            <p:ph idx="1"/>
          </p:nvPr>
        </p:nvSpPr>
        <p:spPr>
          <a:xfrm>
            <a:off x="330205" y="1323120"/>
            <a:ext cx="8525164" cy="4525963"/>
          </a:xfrm>
        </p:spPr>
        <p:txBody>
          <a:bodyPr>
            <a:normAutofit fontScale="32500" lnSpcReduction="20000"/>
          </a:bodyPr>
          <a:lstStyle/>
          <a:p>
            <a:pPr marL="0" indent="0">
              <a:buNone/>
            </a:pPr>
            <a:r>
              <a:rPr lang="en-US" dirty="0">
                <a:latin typeface="Courier New"/>
                <a:cs typeface="Courier New"/>
              </a:rPr>
              <a:t>curl http://localhost:7474/</a:t>
            </a:r>
            <a:r>
              <a:rPr lang="en-US" dirty="0" err="1">
                <a:latin typeface="Courier New"/>
                <a:cs typeface="Courier New"/>
              </a:rPr>
              <a:t>db</a:t>
            </a:r>
            <a:r>
              <a:rPr lang="en-US" dirty="0">
                <a:latin typeface="Courier New"/>
                <a:cs typeface="Courier New"/>
              </a:rPr>
              <a:t>/data/node/</a:t>
            </a:r>
            <a:r>
              <a:rPr lang="en-US" dirty="0" smtClean="0">
                <a:latin typeface="Courier New"/>
                <a:cs typeface="Courier New"/>
              </a:rPr>
              <a:t>1</a:t>
            </a:r>
          </a:p>
          <a:p>
            <a:pPr marL="0" indent="0">
              <a:buNone/>
            </a:pPr>
            <a:endParaRPr lang="en-US" dirty="0" smtClean="0">
              <a:latin typeface="Courier New"/>
              <a:cs typeface="Courier New"/>
            </a:endParaRPr>
          </a:p>
          <a:p>
            <a:pPr marL="0" indent="0">
              <a:buNone/>
            </a:pPr>
            <a:endParaRPr lang="en-US" dirty="0">
              <a:latin typeface="Courier New"/>
              <a:cs typeface="Courier New"/>
            </a:endParaRPr>
          </a:p>
          <a:p>
            <a:pPr marL="0" indent="0">
              <a:buNone/>
            </a:pPr>
            <a:endParaRPr lang="en-US" dirty="0">
              <a:latin typeface="Courier New"/>
              <a:cs typeface="Courier New"/>
            </a:endParaRPr>
          </a:p>
          <a:p>
            <a:pPr marL="0" indent="0">
              <a:buNone/>
            </a:pPr>
            <a:r>
              <a:rPr lang="en-US" dirty="0">
                <a:latin typeface="Courier New"/>
                <a:cs typeface="Courier New"/>
              </a:rPr>
              <a:t>{</a:t>
            </a:r>
          </a:p>
          <a:p>
            <a:pPr marL="0" indent="0">
              <a:buNone/>
            </a:pPr>
            <a:r>
              <a:rPr lang="en-US" dirty="0">
                <a:latin typeface="Courier New"/>
                <a:cs typeface="Courier New"/>
              </a:rPr>
              <a:t>  "</a:t>
            </a:r>
            <a:r>
              <a:rPr lang="en-US" dirty="0" err="1">
                <a:latin typeface="Courier New"/>
                <a:cs typeface="Courier New"/>
              </a:rPr>
              <a:t>outgoing_relationships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/data/node/1/relationships/out",</a:t>
            </a:r>
          </a:p>
          <a:p>
            <a:pPr marL="0" indent="0">
              <a:buNone/>
            </a:pPr>
            <a:r>
              <a:rPr lang="en-US" dirty="0">
                <a:latin typeface="Courier New"/>
                <a:cs typeface="Courier New"/>
              </a:rPr>
              <a:t> </a:t>
            </a:r>
            <a:r>
              <a:rPr lang="en-US" b="1" dirty="0">
                <a:latin typeface="Courier New"/>
                <a:cs typeface="Courier New"/>
              </a:rPr>
              <a:t> "data" : {</a:t>
            </a:r>
          </a:p>
          <a:p>
            <a:pPr marL="0" indent="0">
              <a:buNone/>
            </a:pPr>
            <a:r>
              <a:rPr lang="en-US" b="1" dirty="0">
                <a:latin typeface="Courier New"/>
                <a:cs typeface="Courier New"/>
              </a:rPr>
              <a:t>    "name" : "Doctor"</a:t>
            </a:r>
          </a:p>
          <a:p>
            <a:pPr marL="0" indent="0">
              <a:buNone/>
            </a:pPr>
            <a:r>
              <a:rPr lang="en-US" b="1" dirty="0">
                <a:latin typeface="Courier New"/>
                <a:cs typeface="Courier New"/>
              </a:rPr>
              <a:t>  },</a:t>
            </a:r>
          </a:p>
          <a:p>
            <a:pPr marL="0" indent="0">
              <a:buNone/>
            </a:pPr>
            <a:r>
              <a:rPr lang="en-US" dirty="0">
                <a:latin typeface="Courier New"/>
                <a:cs typeface="Courier New"/>
              </a:rPr>
              <a:t>  "traverse" : "http://localhost:7474/</a:t>
            </a:r>
            <a:r>
              <a:rPr lang="en-US" dirty="0" err="1">
                <a:latin typeface="Courier New"/>
                <a:cs typeface="Courier New"/>
              </a:rPr>
              <a:t>db</a:t>
            </a:r>
            <a:r>
              <a:rPr lang="en-US" dirty="0">
                <a:latin typeface="Courier New"/>
                <a:cs typeface="Courier New"/>
              </a:rPr>
              <a:t>/data/node/1/traverse/{</a:t>
            </a:r>
            <a:r>
              <a:rPr lang="en-US" dirty="0" err="1">
                <a:latin typeface="Courier New"/>
                <a:cs typeface="Courier New"/>
              </a:rPr>
              <a:t>returnType</a:t>
            </a:r>
            <a:r>
              <a:rPr lang="en-US" dirty="0">
                <a:latin typeface="Courier New"/>
                <a:cs typeface="Courier New"/>
              </a:rPr>
              <a:t>}",</a:t>
            </a:r>
          </a:p>
          <a:p>
            <a:pPr marL="0" indent="0">
              <a:buNone/>
            </a:pPr>
            <a:r>
              <a:rPr lang="en-US" dirty="0">
                <a:latin typeface="Courier New"/>
                <a:cs typeface="Courier New"/>
              </a:rPr>
              <a:t>  "</a:t>
            </a:r>
            <a:r>
              <a:rPr lang="en-US" dirty="0" err="1">
                <a:latin typeface="Courier New"/>
                <a:cs typeface="Courier New"/>
              </a:rPr>
              <a:t>all_typed_relationships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/data/node/1/relationships/all/{-list|&amp;|types}",</a:t>
            </a:r>
          </a:p>
          <a:p>
            <a:pPr marL="0" indent="0">
              <a:buNone/>
            </a:pPr>
            <a:r>
              <a:rPr lang="en-US" dirty="0">
                <a:latin typeface="Courier New"/>
                <a:cs typeface="Courier New"/>
              </a:rPr>
              <a:t>  "property" : "http://localhost:7474/</a:t>
            </a:r>
            <a:r>
              <a:rPr lang="en-US" dirty="0" err="1">
                <a:latin typeface="Courier New"/>
                <a:cs typeface="Courier New"/>
              </a:rPr>
              <a:t>db</a:t>
            </a:r>
            <a:r>
              <a:rPr lang="en-US" dirty="0">
                <a:latin typeface="Courier New"/>
                <a:cs typeface="Courier New"/>
              </a:rPr>
              <a:t>/data/node/1/properties/{key}",</a:t>
            </a:r>
          </a:p>
          <a:p>
            <a:pPr marL="0" indent="0">
              <a:buNone/>
            </a:pPr>
            <a:r>
              <a:rPr lang="en-US" dirty="0">
                <a:latin typeface="Courier New"/>
                <a:cs typeface="Courier New"/>
              </a:rPr>
              <a:t>  "self" : "http://localhost:7474/</a:t>
            </a:r>
            <a:r>
              <a:rPr lang="en-US" dirty="0" err="1">
                <a:latin typeface="Courier New"/>
                <a:cs typeface="Courier New"/>
              </a:rPr>
              <a:t>db</a:t>
            </a:r>
            <a:r>
              <a:rPr lang="en-US" dirty="0">
                <a:latin typeface="Courier New"/>
                <a:cs typeface="Courier New"/>
              </a:rPr>
              <a:t>/data/node/1",</a:t>
            </a:r>
          </a:p>
          <a:p>
            <a:pPr marL="0" indent="0">
              <a:buNone/>
            </a:pPr>
            <a:r>
              <a:rPr lang="en-US" dirty="0">
                <a:latin typeface="Courier New"/>
                <a:cs typeface="Courier New"/>
              </a:rPr>
              <a:t>  "properties" : "http://localhost:7474/</a:t>
            </a:r>
            <a:r>
              <a:rPr lang="en-US" dirty="0" err="1">
                <a:latin typeface="Courier New"/>
                <a:cs typeface="Courier New"/>
              </a:rPr>
              <a:t>db</a:t>
            </a:r>
            <a:r>
              <a:rPr lang="en-US" dirty="0">
                <a:latin typeface="Courier New"/>
                <a:cs typeface="Courier New"/>
              </a:rPr>
              <a:t>/data/node/1/properties",</a:t>
            </a:r>
          </a:p>
          <a:p>
            <a:pPr marL="0" indent="0">
              <a:buNone/>
            </a:pPr>
            <a:r>
              <a:rPr lang="en-US" dirty="0">
                <a:latin typeface="Courier New"/>
                <a:cs typeface="Courier New"/>
              </a:rPr>
              <a:t>  "</a:t>
            </a:r>
            <a:r>
              <a:rPr lang="en-US" dirty="0" err="1">
                <a:latin typeface="Courier New"/>
                <a:cs typeface="Courier New"/>
              </a:rPr>
              <a:t>outgoing_typed_relationships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/data/node/1/relationships/out/{-list|&amp;|types}",</a:t>
            </a:r>
          </a:p>
          <a:p>
            <a:pPr marL="0" indent="0">
              <a:buNone/>
            </a:pPr>
            <a:r>
              <a:rPr lang="en-US" dirty="0">
                <a:latin typeface="Courier New"/>
                <a:cs typeface="Courier New"/>
              </a:rPr>
              <a:t>  "</a:t>
            </a:r>
            <a:r>
              <a:rPr lang="en-US" dirty="0" err="1">
                <a:latin typeface="Courier New"/>
                <a:cs typeface="Courier New"/>
              </a:rPr>
              <a:t>incoming_relationships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/data/node/1/relationships/in",</a:t>
            </a:r>
          </a:p>
          <a:p>
            <a:pPr marL="0" indent="0">
              <a:buNone/>
            </a:pPr>
            <a:r>
              <a:rPr lang="en-US" dirty="0">
                <a:latin typeface="Courier New"/>
                <a:cs typeface="Courier New"/>
              </a:rPr>
              <a:t>  "extensions" : {</a:t>
            </a:r>
          </a:p>
          <a:p>
            <a:pPr marL="0" indent="0">
              <a:buNone/>
            </a:pPr>
            <a:r>
              <a:rPr lang="en-US" dirty="0">
                <a:latin typeface="Courier New"/>
                <a:cs typeface="Courier New"/>
              </a:rPr>
              <a:t>  },</a:t>
            </a:r>
          </a:p>
          <a:p>
            <a:pPr marL="0" indent="0">
              <a:buNone/>
            </a:pPr>
            <a:r>
              <a:rPr lang="en-US" dirty="0">
                <a:latin typeface="Courier New"/>
                <a:cs typeface="Courier New"/>
              </a:rPr>
              <a:t>  "</a:t>
            </a:r>
            <a:r>
              <a:rPr lang="en-US" dirty="0" err="1">
                <a:latin typeface="Courier New"/>
                <a:cs typeface="Courier New"/>
              </a:rPr>
              <a:t>create_relationship</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a:t>
            </a:r>
          </a:p>
          <a:p>
            <a:pPr marL="0" indent="0">
              <a:buNone/>
            </a:pPr>
            <a:r>
              <a:rPr lang="en-US" dirty="0">
                <a:latin typeface="Courier New"/>
                <a:cs typeface="Courier New"/>
              </a:rPr>
              <a:t>  "</a:t>
            </a:r>
            <a:r>
              <a:rPr lang="en-US" dirty="0" err="1">
                <a:latin typeface="Courier New"/>
                <a:cs typeface="Courier New"/>
              </a:rPr>
              <a:t>all_relationships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/data/node/1/relationships/all",</a:t>
            </a:r>
          </a:p>
          <a:p>
            <a:pPr marL="0" indent="0">
              <a:buNone/>
            </a:pPr>
            <a:r>
              <a:rPr lang="en-US" dirty="0">
                <a:latin typeface="Courier New"/>
                <a:cs typeface="Courier New"/>
              </a:rPr>
              <a:t>  "</a:t>
            </a:r>
            <a:r>
              <a:rPr lang="en-US" dirty="0" err="1">
                <a:latin typeface="Courier New"/>
                <a:cs typeface="Courier New"/>
              </a:rPr>
              <a:t>incoming_typed_relationships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/data/node/1/relationships/in/{-list|&amp;|types}"</a:t>
            </a:r>
          </a:p>
          <a:p>
            <a:pPr marL="0" indent="0">
              <a:buNone/>
            </a:pPr>
            <a:r>
              <a:rPr lang="en-US" dirty="0">
                <a:latin typeface="Courier New"/>
                <a:cs typeface="Courier New"/>
              </a:rPr>
              <a:t>}</a:t>
            </a:r>
          </a:p>
        </p:txBody>
      </p:sp>
    </p:spTree>
    <p:extLst>
      <p:ext uri="{BB962C8B-B14F-4D97-AF65-F5344CB8AC3E}">
        <p14:creationId xmlns:p14="http://schemas.microsoft.com/office/powerpoint/2010/main" val="266244073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
                                            <p:txEl>
                                              <p:pRg st="13" end="13"/>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
                                            <p:txEl>
                                              <p:pRg st="14" end="14"/>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
                                            <p:txEl>
                                              <p:pRg st="15" end="15"/>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4">
                                            <p:txEl>
                                              <p:pRg st="16" end="16"/>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4">
                                            <p:txEl>
                                              <p:pRg st="17" end="17"/>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4">
                                            <p:txEl>
                                              <p:pRg st="18" end="18"/>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4">
                                            <p:txEl>
                                              <p:pRg st="19" end="19"/>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4">
                                            <p:txEl>
                                              <p:pRg st="20" end="20"/>
                                            </p:tx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4">
                                            <p:txEl>
                                              <p:pRg st="21" end="2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Incarnations</a:t>
            </a:r>
            <a:endParaRPr lang="en-US" dirty="0"/>
          </a:p>
        </p:txBody>
      </p:sp>
      <p:pic>
        <p:nvPicPr>
          <p:cNvPr id="4" name="Picture 3" descr="Screen shot 2011-06-17 at 13.41.2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4836" y="1182230"/>
            <a:ext cx="7265255" cy="4544291"/>
          </a:xfrm>
          <a:prstGeom prst="rect">
            <a:avLst/>
          </a:prstGeom>
        </p:spPr>
      </p:pic>
    </p:spTree>
    <p:extLst>
      <p:ext uri="{BB962C8B-B14F-4D97-AF65-F5344CB8AC3E}">
        <p14:creationId xmlns:p14="http://schemas.microsoft.com/office/powerpoint/2010/main" val="3556481728"/>
      </p:ext>
    </p:extLst>
  </p:cSld>
  <p:clrMapOvr>
    <a:masterClrMapping/>
  </p:clrMapOvr>
  <p:timing>
    <p:tnLst>
      <p:par>
        <p:cTn xmlns:p14="http://schemas.microsoft.com/office/powerpoint/2010/mai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Batches</a:t>
            </a:r>
            <a:endParaRPr lang="en-US" dirty="0"/>
          </a:p>
        </p:txBody>
      </p:sp>
      <p:sp>
        <p:nvSpPr>
          <p:cNvPr id="3" name="Content Placeholder 2"/>
          <p:cNvSpPr>
            <a:spLocks noGrp="1"/>
          </p:cNvSpPr>
          <p:nvPr>
            <p:ph idx="1"/>
          </p:nvPr>
        </p:nvSpPr>
        <p:spPr/>
        <p:txBody>
          <a:bodyPr/>
          <a:lstStyle/>
          <a:p>
            <a:r>
              <a:rPr lang="en-US" dirty="0" smtClean="0"/>
              <a:t>Does not use HTTP pipelining </a:t>
            </a:r>
            <a:r>
              <a:rPr lang="en-US" dirty="0" smtClean="0">
                <a:sym typeface="Wingdings"/>
              </a:rPr>
              <a:t></a:t>
            </a:r>
          </a:p>
          <a:p>
            <a:r>
              <a:rPr lang="en-US" dirty="0" smtClean="0">
                <a:sym typeface="Wingdings"/>
              </a:rPr>
              <a:t>Tunnel commands, all run within a single transaction</a:t>
            </a:r>
          </a:p>
          <a:p>
            <a:r>
              <a:rPr lang="en-US" dirty="0" smtClean="0">
                <a:sym typeface="Wingdings"/>
              </a:rPr>
              <a:t>On error, whole transaction rolled back</a:t>
            </a:r>
          </a:p>
          <a:p>
            <a:r>
              <a:rPr lang="en-US" dirty="0" smtClean="0">
                <a:sym typeface="Wingdings"/>
              </a:rPr>
              <a:t>HTTP status code appropriate to the command that caused the error</a:t>
            </a:r>
          </a:p>
          <a:p>
            <a:pPr lvl="1"/>
            <a:r>
              <a:rPr lang="en-US" dirty="0" smtClean="0">
                <a:sym typeface="Wingdings"/>
              </a:rPr>
              <a:t>Useful feedback in the response body</a:t>
            </a:r>
          </a:p>
          <a:p>
            <a:pPr marL="0" indent="0">
              <a:buNone/>
            </a:pPr>
            <a:endParaRPr lang="en-US" dirty="0"/>
          </a:p>
        </p:txBody>
      </p:sp>
    </p:spTree>
    <p:extLst>
      <p:ext uri="{BB962C8B-B14F-4D97-AF65-F5344CB8AC3E}">
        <p14:creationId xmlns:p14="http://schemas.microsoft.com/office/powerpoint/2010/main" val="3285705867"/>
      </p:ext>
    </p:extLst>
  </p:cSld>
  <p:clrMapOvr>
    <a:masterClrMapping/>
  </p:clrMapOvr>
  <p:timing>
    <p:tnLst>
      <p:par>
        <p:cTn xmlns:p14="http://schemas.microsoft.com/office/powerpoint/2010/mai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 Example</a:t>
            </a:r>
            <a:endParaRPr lang="en-US" dirty="0"/>
          </a:p>
        </p:txBody>
      </p:sp>
      <p:sp>
        <p:nvSpPr>
          <p:cNvPr id="3" name="Content Placeholder 2"/>
          <p:cNvSpPr>
            <a:spLocks noGrp="1"/>
          </p:cNvSpPr>
          <p:nvPr>
            <p:ph idx="1"/>
          </p:nvPr>
        </p:nvSpPr>
        <p:spPr>
          <a:xfrm>
            <a:off x="1131454" y="1417638"/>
            <a:ext cx="7555345" cy="4708525"/>
          </a:xfrm>
        </p:spPr>
        <p:txBody>
          <a:bodyPr>
            <a:noAutofit/>
          </a:bodyPr>
          <a:lstStyle/>
          <a:p>
            <a:pPr marL="0" indent="0">
              <a:buNone/>
            </a:pPr>
            <a:r>
              <a:rPr lang="en-US" sz="1100" dirty="0">
                <a:latin typeface="Courier New"/>
                <a:cs typeface="Courier New"/>
              </a:rPr>
              <a:t>POST http://localhost:7474/</a:t>
            </a:r>
            <a:r>
              <a:rPr lang="en-US" sz="1100" dirty="0" err="1">
                <a:latin typeface="Courier New"/>
                <a:cs typeface="Courier New"/>
              </a:rPr>
              <a:t>db</a:t>
            </a:r>
            <a:r>
              <a:rPr lang="en-US" sz="1100" dirty="0">
                <a:latin typeface="Courier New"/>
                <a:cs typeface="Courier New"/>
              </a:rPr>
              <a:t>/data/batch</a:t>
            </a:r>
          </a:p>
          <a:p>
            <a:pPr marL="0" indent="0">
              <a:buNone/>
            </a:pPr>
            <a:r>
              <a:rPr lang="en-US" sz="1100" dirty="0">
                <a:latin typeface="Courier New"/>
                <a:cs typeface="Courier New"/>
              </a:rPr>
              <a:t>Accept: application/</a:t>
            </a:r>
            <a:r>
              <a:rPr lang="en-US" sz="1100" dirty="0" err="1">
                <a:latin typeface="Courier New"/>
                <a:cs typeface="Courier New"/>
              </a:rPr>
              <a:t>json</a:t>
            </a:r>
            <a:endParaRPr lang="en-US" sz="1100" dirty="0">
              <a:latin typeface="Courier New"/>
              <a:cs typeface="Courier New"/>
            </a:endParaRPr>
          </a:p>
          <a:p>
            <a:pPr marL="0" indent="0">
              <a:buNone/>
            </a:pPr>
            <a:r>
              <a:rPr lang="en-US" sz="1100" dirty="0">
                <a:latin typeface="Courier New"/>
                <a:cs typeface="Courier New"/>
              </a:rPr>
              <a:t>Content-Type: application/</a:t>
            </a:r>
            <a:r>
              <a:rPr lang="en-US" sz="1100" dirty="0" err="1" smtClean="0">
                <a:latin typeface="Courier New"/>
                <a:cs typeface="Courier New"/>
              </a:rPr>
              <a:t>json</a:t>
            </a:r>
            <a:endParaRPr lang="en-US" sz="1100" dirty="0" smtClean="0">
              <a:latin typeface="Courier New"/>
              <a:cs typeface="Courier New"/>
            </a:endParaRPr>
          </a:p>
          <a:p>
            <a:pPr marL="0" indent="0">
              <a:buNone/>
            </a:pPr>
            <a:endParaRPr lang="en-US" sz="1100" dirty="0">
              <a:latin typeface="Courier New"/>
              <a:cs typeface="Courier New"/>
            </a:endParaRPr>
          </a:p>
          <a:p>
            <a:pPr marL="0" indent="0">
              <a:buNone/>
            </a:pPr>
            <a:r>
              <a:rPr lang="en-US" sz="1100" dirty="0" smtClean="0">
                <a:latin typeface="Courier New"/>
                <a:cs typeface="Courier New"/>
              </a:rPr>
              <a:t>[</a:t>
            </a:r>
            <a:r>
              <a:rPr lang="en-US" sz="1100" dirty="0">
                <a:latin typeface="Courier New"/>
                <a:cs typeface="Courier New"/>
              </a:rPr>
              <a:t>{</a:t>
            </a:r>
          </a:p>
          <a:p>
            <a:pPr marL="0" indent="0">
              <a:buNone/>
            </a:pPr>
            <a:r>
              <a:rPr lang="en-US" sz="1100" dirty="0">
                <a:latin typeface="Courier New"/>
                <a:cs typeface="Courier New"/>
              </a:rPr>
              <a:t>  "method" : "PUT",</a:t>
            </a:r>
          </a:p>
          <a:p>
            <a:pPr marL="0" indent="0">
              <a:buNone/>
            </a:pPr>
            <a:r>
              <a:rPr lang="en-US" sz="1100" dirty="0">
                <a:latin typeface="Courier New"/>
                <a:cs typeface="Courier New"/>
              </a:rPr>
              <a:t>  "to" : "/node/0/properties",</a:t>
            </a:r>
          </a:p>
          <a:p>
            <a:pPr marL="0" indent="0">
              <a:buNone/>
            </a:pPr>
            <a:r>
              <a:rPr lang="en-US" sz="1100" dirty="0">
                <a:latin typeface="Courier New"/>
                <a:cs typeface="Courier New"/>
              </a:rPr>
              <a:t>  "body"  :  {</a:t>
            </a:r>
          </a:p>
          <a:p>
            <a:pPr marL="0" indent="0">
              <a:buNone/>
            </a:pPr>
            <a:r>
              <a:rPr lang="en-US" sz="1100" dirty="0">
                <a:latin typeface="Courier New"/>
                <a:cs typeface="Courier New"/>
              </a:rPr>
              <a:t>    "age" : 1</a:t>
            </a:r>
          </a:p>
          <a:p>
            <a:pPr marL="0" indent="0">
              <a:buNone/>
            </a:pPr>
            <a:r>
              <a:rPr lang="en-US" sz="1100" dirty="0">
                <a:latin typeface="Courier New"/>
                <a:cs typeface="Courier New"/>
              </a:rPr>
              <a:t>  },</a:t>
            </a:r>
          </a:p>
          <a:p>
            <a:pPr marL="0" indent="0">
              <a:buNone/>
            </a:pPr>
            <a:r>
              <a:rPr lang="en-US" sz="1100" dirty="0">
                <a:latin typeface="Courier New"/>
                <a:cs typeface="Courier New"/>
              </a:rPr>
              <a:t>  "id" : 0</a:t>
            </a:r>
          </a:p>
          <a:p>
            <a:pPr marL="0" indent="0">
              <a:buNone/>
            </a:pPr>
            <a:r>
              <a:rPr lang="en-US" sz="1100" dirty="0">
                <a:latin typeface="Courier New"/>
                <a:cs typeface="Courier New"/>
              </a:rPr>
              <a:t>},</a:t>
            </a:r>
          </a:p>
          <a:p>
            <a:pPr marL="0" indent="0">
              <a:buNone/>
            </a:pPr>
            <a:r>
              <a:rPr lang="en-US" sz="1100" dirty="0">
                <a:latin typeface="Courier New"/>
                <a:cs typeface="Courier New"/>
              </a:rPr>
              <a:t>{</a:t>
            </a:r>
          </a:p>
          <a:p>
            <a:pPr marL="0" indent="0">
              <a:buNone/>
            </a:pPr>
            <a:r>
              <a:rPr lang="en-US" sz="1100" dirty="0">
                <a:latin typeface="Courier New"/>
                <a:cs typeface="Courier New"/>
              </a:rPr>
              <a:t>  "method" : "GET",</a:t>
            </a:r>
          </a:p>
          <a:p>
            <a:pPr marL="0" indent="0">
              <a:buNone/>
            </a:pPr>
            <a:r>
              <a:rPr lang="en-US" sz="1100" dirty="0">
                <a:latin typeface="Courier New"/>
                <a:cs typeface="Courier New"/>
              </a:rPr>
              <a:t>  "to" : "/node/0",</a:t>
            </a:r>
          </a:p>
          <a:p>
            <a:pPr marL="0" indent="0">
              <a:buNone/>
            </a:pPr>
            <a:r>
              <a:rPr lang="en-US" sz="1100" dirty="0">
                <a:latin typeface="Courier New"/>
                <a:cs typeface="Courier New"/>
              </a:rPr>
              <a:t>  "id" : 1</a:t>
            </a:r>
          </a:p>
          <a:p>
            <a:pPr marL="0" indent="0">
              <a:buNone/>
            </a:pPr>
            <a:r>
              <a:rPr lang="en-US" sz="1100" dirty="0">
                <a:latin typeface="Courier New"/>
                <a:cs typeface="Courier New"/>
              </a:rPr>
              <a:t>}, </a:t>
            </a:r>
          </a:p>
          <a:p>
            <a:pPr marL="0" indent="0">
              <a:buNone/>
            </a:pPr>
            <a:r>
              <a:rPr lang="en-US" sz="1100" dirty="0">
                <a:latin typeface="Courier New"/>
                <a:cs typeface="Courier New"/>
              </a:rPr>
              <a:t>{</a:t>
            </a:r>
          </a:p>
          <a:p>
            <a:pPr marL="0" indent="0">
              <a:buNone/>
            </a:pPr>
            <a:r>
              <a:rPr lang="en-US" sz="1100" dirty="0">
                <a:latin typeface="Courier New"/>
                <a:cs typeface="Courier New"/>
              </a:rPr>
              <a:t>  "method" : "POST",</a:t>
            </a:r>
          </a:p>
          <a:p>
            <a:pPr marL="0" indent="0">
              <a:buNone/>
            </a:pPr>
            <a:r>
              <a:rPr lang="en-US" sz="1100" dirty="0">
                <a:latin typeface="Courier New"/>
                <a:cs typeface="Courier New"/>
              </a:rPr>
              <a:t>  "to" : "/node",</a:t>
            </a:r>
          </a:p>
          <a:p>
            <a:pPr marL="0" indent="0">
              <a:buNone/>
            </a:pPr>
            <a:r>
              <a:rPr lang="en-US" sz="1100" dirty="0">
                <a:latin typeface="Courier New"/>
                <a:cs typeface="Courier New"/>
              </a:rPr>
              <a:t>  "body" : {</a:t>
            </a:r>
          </a:p>
          <a:p>
            <a:pPr marL="0" indent="0">
              <a:buNone/>
            </a:pPr>
            <a:r>
              <a:rPr lang="en-US" sz="1100" dirty="0">
                <a:latin typeface="Courier New"/>
                <a:cs typeface="Courier New"/>
              </a:rPr>
              <a:t>    "age" : 1</a:t>
            </a:r>
          </a:p>
          <a:p>
            <a:pPr marL="0" indent="0">
              <a:buNone/>
            </a:pPr>
            <a:r>
              <a:rPr lang="en-US" sz="1100" dirty="0">
                <a:latin typeface="Courier New"/>
                <a:cs typeface="Courier New"/>
              </a:rPr>
              <a:t>  },</a:t>
            </a:r>
          </a:p>
          <a:p>
            <a:pPr marL="0" indent="0">
              <a:buNone/>
            </a:pPr>
            <a:r>
              <a:rPr lang="en-US" sz="1100" dirty="0">
                <a:latin typeface="Courier New"/>
                <a:cs typeface="Courier New"/>
              </a:rPr>
              <a:t>  "id" : 2</a:t>
            </a:r>
          </a:p>
          <a:p>
            <a:pPr marL="0" indent="0">
              <a:buNone/>
            </a:pPr>
            <a:r>
              <a:rPr lang="en-US" sz="1100" dirty="0">
                <a:latin typeface="Courier New"/>
                <a:cs typeface="Courier New"/>
              </a:rPr>
              <a:t>}]</a:t>
            </a:r>
          </a:p>
        </p:txBody>
      </p:sp>
    </p:spTree>
    <p:extLst>
      <p:ext uri="{BB962C8B-B14F-4D97-AF65-F5344CB8AC3E}">
        <p14:creationId xmlns:p14="http://schemas.microsoft.com/office/powerpoint/2010/main" val="1185843577"/>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Trend 4: Architecture</a:t>
            </a:r>
            <a:endParaRPr lang="en-US" dirty="0"/>
          </a:p>
        </p:txBody>
      </p:sp>
      <p:sp>
        <p:nvSpPr>
          <p:cNvPr id="9" name="TextBox 8"/>
          <p:cNvSpPr txBox="1"/>
          <p:nvPr/>
        </p:nvSpPr>
        <p:spPr>
          <a:xfrm>
            <a:off x="272471" y="1755152"/>
            <a:ext cx="1306931" cy="369332"/>
          </a:xfrm>
          <a:prstGeom prst="rect">
            <a:avLst/>
          </a:prstGeom>
          <a:noFill/>
        </p:spPr>
        <p:txBody>
          <a:bodyPr wrap="none" rtlCol="0">
            <a:spAutoFit/>
          </a:bodyPr>
          <a:lstStyle/>
          <a:p>
            <a:r>
              <a:rPr lang="en-US" dirty="0" smtClean="0"/>
              <a:t>2000’s: SOA</a:t>
            </a:r>
            <a:endParaRPr lang="en-US" dirty="0"/>
          </a:p>
        </p:txBody>
      </p:sp>
      <p:grpSp>
        <p:nvGrpSpPr>
          <p:cNvPr id="3" name="Group 2"/>
          <p:cNvGrpSpPr/>
          <p:nvPr/>
        </p:nvGrpSpPr>
        <p:grpSpPr>
          <a:xfrm>
            <a:off x="3486726" y="2736272"/>
            <a:ext cx="1858818" cy="2996046"/>
            <a:chOff x="3486726" y="2736272"/>
            <a:chExt cx="1858818" cy="2996046"/>
          </a:xfrm>
        </p:grpSpPr>
        <p:sp>
          <p:nvSpPr>
            <p:cNvPr id="13" name="Magnetic Disk 12"/>
            <p:cNvSpPr/>
            <p:nvPr/>
          </p:nvSpPr>
          <p:spPr>
            <a:xfrm>
              <a:off x="3833089" y="4312227"/>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14" name="Rounded Rectangle 13"/>
            <p:cNvSpPr/>
            <p:nvPr/>
          </p:nvSpPr>
          <p:spPr>
            <a:xfrm>
              <a:off x="3486726" y="2736272"/>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15" name="Straight Arrow Connector 14"/>
            <p:cNvCxnSpPr>
              <a:stCxn id="14" idx="2"/>
              <a:endCxn id="13" idx="1"/>
            </p:cNvCxnSpPr>
            <p:nvPr/>
          </p:nvCxnSpPr>
          <p:spPr>
            <a:xfrm>
              <a:off x="4416135" y="3452091"/>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grpSp>
      <p:grpSp>
        <p:nvGrpSpPr>
          <p:cNvPr id="16" name="Group 15"/>
          <p:cNvGrpSpPr/>
          <p:nvPr/>
        </p:nvGrpSpPr>
        <p:grpSpPr>
          <a:xfrm>
            <a:off x="5555669" y="2736272"/>
            <a:ext cx="1858818" cy="2996046"/>
            <a:chOff x="3486726" y="2736272"/>
            <a:chExt cx="1858818" cy="2996046"/>
          </a:xfrm>
        </p:grpSpPr>
        <p:sp>
          <p:nvSpPr>
            <p:cNvPr id="17" name="Magnetic Disk 16"/>
            <p:cNvSpPr/>
            <p:nvPr/>
          </p:nvSpPr>
          <p:spPr>
            <a:xfrm>
              <a:off x="3833089" y="4312227"/>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18" name="Rounded Rectangle 17"/>
            <p:cNvSpPr/>
            <p:nvPr/>
          </p:nvSpPr>
          <p:spPr>
            <a:xfrm>
              <a:off x="3486726" y="2736272"/>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19" name="Straight Arrow Connector 18"/>
            <p:cNvCxnSpPr>
              <a:stCxn id="18" idx="2"/>
              <a:endCxn id="17" idx="1"/>
            </p:cNvCxnSpPr>
            <p:nvPr/>
          </p:nvCxnSpPr>
          <p:spPr>
            <a:xfrm>
              <a:off x="4416135" y="3452091"/>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grpSp>
      <p:grpSp>
        <p:nvGrpSpPr>
          <p:cNvPr id="20" name="Group 19"/>
          <p:cNvGrpSpPr/>
          <p:nvPr/>
        </p:nvGrpSpPr>
        <p:grpSpPr>
          <a:xfrm>
            <a:off x="1447798" y="2736272"/>
            <a:ext cx="1858818" cy="2996046"/>
            <a:chOff x="3486726" y="2736272"/>
            <a:chExt cx="1858818" cy="2996046"/>
          </a:xfrm>
        </p:grpSpPr>
        <p:sp>
          <p:nvSpPr>
            <p:cNvPr id="21" name="Magnetic Disk 20"/>
            <p:cNvSpPr/>
            <p:nvPr/>
          </p:nvSpPr>
          <p:spPr>
            <a:xfrm>
              <a:off x="3833089" y="4312227"/>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22" name="Rounded Rectangle 21"/>
            <p:cNvSpPr/>
            <p:nvPr/>
          </p:nvSpPr>
          <p:spPr>
            <a:xfrm>
              <a:off x="3486726" y="2736272"/>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23" name="Straight Arrow Connector 22"/>
            <p:cNvCxnSpPr>
              <a:stCxn id="22" idx="2"/>
              <a:endCxn id="21" idx="1"/>
            </p:cNvCxnSpPr>
            <p:nvPr/>
          </p:nvCxnSpPr>
          <p:spPr>
            <a:xfrm>
              <a:off x="4416135" y="3452091"/>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grpSp>
      <p:sp>
        <p:nvSpPr>
          <p:cNvPr id="5" name="Cloud 4"/>
          <p:cNvSpPr/>
          <p:nvPr/>
        </p:nvSpPr>
        <p:spPr>
          <a:xfrm>
            <a:off x="1447798" y="2124727"/>
            <a:ext cx="5848929" cy="646303"/>
          </a:xfrm>
          <a:prstGeom prst="cloud">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err="1" smtClean="0"/>
              <a:t>RESTful</a:t>
            </a:r>
            <a:r>
              <a:rPr lang="en-US" dirty="0" smtClean="0"/>
              <a:t>, hypermedia, composite apps</a:t>
            </a:r>
            <a:endParaRPr lang="en-US" dirty="0"/>
          </a:p>
        </p:txBody>
      </p:sp>
    </p:spTree>
    <p:extLst>
      <p:ext uri="{BB962C8B-B14F-4D97-AF65-F5344CB8AC3E}">
        <p14:creationId xmlns:p14="http://schemas.microsoft.com/office/powerpoint/2010/main" val="413632701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Paged Traversers</a:t>
            </a:r>
            <a:endParaRPr lang="en-US" dirty="0"/>
          </a:p>
        </p:txBody>
      </p:sp>
      <p:sp>
        <p:nvSpPr>
          <p:cNvPr id="3" name="Content Placeholder 2"/>
          <p:cNvSpPr>
            <a:spLocks noGrp="1"/>
          </p:cNvSpPr>
          <p:nvPr>
            <p:ph idx="1"/>
          </p:nvPr>
        </p:nvSpPr>
        <p:spPr/>
        <p:txBody>
          <a:bodyPr/>
          <a:lstStyle/>
          <a:p>
            <a:r>
              <a:rPr lang="en-US" dirty="0" smtClean="0"/>
              <a:t>Each node/relationship representation contains a link to a paged traverser</a:t>
            </a:r>
          </a:p>
          <a:p>
            <a:r>
              <a:rPr lang="en-US" dirty="0" smtClean="0"/>
              <a:t>Send your traverser there, and it will be held server-side</a:t>
            </a:r>
          </a:p>
          <a:p>
            <a:pPr lvl="1"/>
            <a:r>
              <a:rPr lang="en-US" dirty="0" smtClean="0"/>
              <a:t>For a while, until its lease expires</a:t>
            </a:r>
          </a:p>
          <a:p>
            <a:r>
              <a:rPr lang="en-US" dirty="0" smtClean="0"/>
              <a:t>And the results will be delivered in pages</a:t>
            </a:r>
          </a:p>
          <a:p>
            <a:pPr lvl="1"/>
            <a:r>
              <a:rPr lang="en-US" dirty="0" smtClean="0"/>
              <a:t>You set the size</a:t>
            </a:r>
            <a:endParaRPr lang="en-US" dirty="0"/>
          </a:p>
        </p:txBody>
      </p:sp>
    </p:spTree>
    <p:extLst>
      <p:ext uri="{BB962C8B-B14F-4D97-AF65-F5344CB8AC3E}">
        <p14:creationId xmlns:p14="http://schemas.microsoft.com/office/powerpoint/2010/main" val="3249620910"/>
      </p:ext>
    </p:extLst>
  </p:cSld>
  <p:clrMapOvr>
    <a:masterClrMapping/>
  </p:clrMapOvr>
  <p:timing>
    <p:tnLst>
      <p:par>
        <p:cTn xmlns:p14="http://schemas.microsoft.com/office/powerpoint/2010/mai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 Paged Traverser</a:t>
            </a:r>
            <a:endParaRPr lang="en-US" dirty="0"/>
          </a:p>
        </p:txBody>
      </p:sp>
      <p:sp>
        <p:nvSpPr>
          <p:cNvPr id="3" name="Content Placeholder 2"/>
          <p:cNvSpPr>
            <a:spLocks noGrp="1"/>
          </p:cNvSpPr>
          <p:nvPr>
            <p:ph idx="1"/>
          </p:nvPr>
        </p:nvSpPr>
        <p:spPr/>
        <p:txBody>
          <a:bodyPr>
            <a:noAutofit/>
          </a:bodyPr>
          <a:lstStyle/>
          <a:p>
            <a:pPr marL="0" indent="0">
              <a:buNone/>
            </a:pPr>
            <a:r>
              <a:rPr lang="en-US" sz="1600" dirty="0">
                <a:latin typeface="Courier New"/>
                <a:cs typeface="Courier New"/>
              </a:rPr>
              <a:t>POST http://localhost:7474/</a:t>
            </a:r>
            <a:r>
              <a:rPr lang="en-US" sz="1600" dirty="0" err="1">
                <a:latin typeface="Courier New"/>
                <a:cs typeface="Courier New"/>
              </a:rPr>
              <a:t>db</a:t>
            </a:r>
            <a:r>
              <a:rPr lang="en-US" sz="1600" dirty="0">
                <a:latin typeface="Courier New"/>
                <a:cs typeface="Courier New"/>
              </a:rPr>
              <a:t>/data/node/34/paged/traverse/node</a:t>
            </a:r>
          </a:p>
          <a:p>
            <a:pPr marL="0" indent="0">
              <a:buNone/>
            </a:pPr>
            <a:r>
              <a:rPr lang="en-US" sz="1600" dirty="0">
                <a:latin typeface="Courier New"/>
                <a:cs typeface="Courier New"/>
              </a:rPr>
              <a:t>Accept: application/</a:t>
            </a:r>
            <a:r>
              <a:rPr lang="en-US" sz="1600" dirty="0" err="1">
                <a:latin typeface="Courier New"/>
                <a:cs typeface="Courier New"/>
              </a:rPr>
              <a:t>json</a:t>
            </a:r>
            <a:endParaRPr lang="en-US" sz="1600" dirty="0">
              <a:latin typeface="Courier New"/>
              <a:cs typeface="Courier New"/>
            </a:endParaRPr>
          </a:p>
          <a:p>
            <a:pPr marL="0" indent="0">
              <a:buNone/>
            </a:pPr>
            <a:r>
              <a:rPr lang="en-US" sz="1600" dirty="0">
                <a:latin typeface="Courier New"/>
                <a:cs typeface="Courier New"/>
              </a:rPr>
              <a:t>Content-Type: application/</a:t>
            </a:r>
            <a:r>
              <a:rPr lang="en-US" sz="1600" dirty="0" err="1">
                <a:latin typeface="Courier New"/>
                <a:cs typeface="Courier New"/>
              </a:rPr>
              <a:t>json</a:t>
            </a:r>
            <a:endParaRPr lang="en-US" sz="1600" dirty="0">
              <a:latin typeface="Courier New"/>
              <a:cs typeface="Courier New"/>
            </a:endParaRPr>
          </a:p>
          <a:p>
            <a:pPr marL="0" indent="0">
              <a:buNone/>
            </a:pPr>
            <a:endParaRPr lang="en-US" sz="1600" dirty="0">
              <a:latin typeface="Courier New"/>
              <a:cs typeface="Courier New"/>
            </a:endParaRPr>
          </a:p>
          <a:p>
            <a:pPr marL="0" indent="0">
              <a:buNone/>
            </a:pPr>
            <a:r>
              <a:rPr lang="en-US" sz="1600" dirty="0">
                <a:latin typeface="Courier New"/>
                <a:cs typeface="Courier New"/>
              </a:rPr>
              <a:t>{"</a:t>
            </a:r>
            <a:r>
              <a:rPr lang="en-US" sz="1600" dirty="0" err="1">
                <a:latin typeface="Courier New"/>
                <a:cs typeface="Courier New"/>
              </a:rPr>
              <a:t>prune_evaluator</a:t>
            </a:r>
            <a:r>
              <a:rPr lang="en-US" sz="1600" dirty="0">
                <a:latin typeface="Courier New"/>
                <a:cs typeface="Courier New"/>
              </a:rPr>
              <a:t>":{"language":"</a:t>
            </a:r>
            <a:r>
              <a:rPr lang="en-US" sz="1600" dirty="0" err="1">
                <a:latin typeface="Courier New"/>
                <a:cs typeface="Courier New"/>
              </a:rPr>
              <a:t>builtin</a:t>
            </a:r>
            <a:r>
              <a:rPr lang="en-US" sz="1600" dirty="0">
                <a:latin typeface="Courier New"/>
                <a:cs typeface="Courier New"/>
              </a:rPr>
              <a:t>","</a:t>
            </a:r>
            <a:r>
              <a:rPr lang="en-US" sz="1600" dirty="0" err="1">
                <a:latin typeface="Courier New"/>
                <a:cs typeface="Courier New"/>
              </a:rPr>
              <a:t>name":"none</a:t>
            </a:r>
            <a:r>
              <a:rPr lang="en-US" sz="1600" dirty="0">
                <a:latin typeface="Courier New"/>
                <a:cs typeface="Courier New"/>
              </a:rPr>
              <a:t>"},"</a:t>
            </a:r>
            <a:r>
              <a:rPr lang="en-US" sz="1600" dirty="0" err="1">
                <a:latin typeface="Courier New"/>
                <a:cs typeface="Courier New"/>
              </a:rPr>
              <a:t>return_filter</a:t>
            </a:r>
            <a:r>
              <a:rPr lang="en-US" sz="1600" dirty="0">
                <a:latin typeface="Courier New"/>
                <a:cs typeface="Courier New"/>
              </a:rPr>
              <a:t>":{"language":"</a:t>
            </a:r>
            <a:r>
              <a:rPr lang="en-US" sz="1600" dirty="0" err="1">
                <a:latin typeface="Courier New"/>
                <a:cs typeface="Courier New"/>
              </a:rPr>
              <a:t>javascript</a:t>
            </a:r>
            <a:r>
              <a:rPr lang="en-US" sz="1600" dirty="0">
                <a:latin typeface="Courier New"/>
                <a:cs typeface="Courier New"/>
              </a:rPr>
              <a:t>","body":"</a:t>
            </a:r>
            <a:r>
              <a:rPr lang="en-US" sz="1600" dirty="0" err="1">
                <a:latin typeface="Courier New"/>
                <a:cs typeface="Courier New"/>
              </a:rPr>
              <a:t>position.endNode</a:t>
            </a:r>
            <a:r>
              <a:rPr lang="en-US" sz="1600" dirty="0">
                <a:latin typeface="Courier New"/>
                <a:cs typeface="Courier New"/>
              </a:rPr>
              <a:t>().</a:t>
            </a:r>
            <a:r>
              <a:rPr lang="en-US" sz="1600" dirty="0" err="1">
                <a:latin typeface="Courier New"/>
                <a:cs typeface="Courier New"/>
              </a:rPr>
              <a:t>getProperty</a:t>
            </a:r>
            <a:r>
              <a:rPr lang="en-US" sz="1600" dirty="0">
                <a:latin typeface="Courier New"/>
                <a:cs typeface="Courier New"/>
              </a:rPr>
              <a:t>('name').contains('1');"},"</a:t>
            </a:r>
            <a:r>
              <a:rPr lang="en-US" sz="1600" dirty="0" err="1">
                <a:latin typeface="Courier New"/>
                <a:cs typeface="Courier New"/>
              </a:rPr>
              <a:t>order":"depth_first","</a:t>
            </a:r>
            <a:r>
              <a:rPr lang="en-US" sz="1600" dirty="0" err="1" smtClean="0">
                <a:latin typeface="Courier New"/>
                <a:cs typeface="Courier New"/>
              </a:rPr>
              <a:t>relationships</a:t>
            </a:r>
            <a:r>
              <a:rPr lang="en-US" sz="1600" dirty="0" smtClean="0">
                <a:latin typeface="Courier New"/>
                <a:cs typeface="Courier New"/>
              </a:rPr>
              <a:t>”:{</a:t>
            </a:r>
            <a:r>
              <a:rPr lang="en-US" sz="1600" dirty="0">
                <a:latin typeface="Courier New"/>
                <a:cs typeface="Courier New"/>
              </a:rPr>
              <a:t>"</a:t>
            </a:r>
            <a:r>
              <a:rPr lang="en-US" sz="1600" dirty="0" err="1">
                <a:latin typeface="Courier New"/>
                <a:cs typeface="Courier New"/>
              </a:rPr>
              <a:t>type":"NEXT","direction":"</a:t>
            </a:r>
            <a:r>
              <a:rPr lang="en-US" sz="1600" dirty="0" err="1" smtClean="0">
                <a:latin typeface="Courier New"/>
                <a:cs typeface="Courier New"/>
              </a:rPr>
              <a:t>out</a:t>
            </a:r>
            <a:r>
              <a:rPr lang="en-US" sz="1600" dirty="0" smtClean="0">
                <a:latin typeface="Courier New"/>
                <a:cs typeface="Courier New"/>
              </a:rPr>
              <a:t>”}}</a:t>
            </a:r>
            <a:endParaRPr lang="en-US" sz="1600" dirty="0">
              <a:latin typeface="Courier New"/>
              <a:cs typeface="Courier New"/>
            </a:endParaRPr>
          </a:p>
        </p:txBody>
      </p:sp>
    </p:spTree>
    <p:extLst>
      <p:ext uri="{BB962C8B-B14F-4D97-AF65-F5344CB8AC3E}">
        <p14:creationId xmlns:p14="http://schemas.microsoft.com/office/powerpoint/2010/main" val="3223795076"/>
      </p:ext>
    </p:extLst>
  </p:cSld>
  <p:clrMapOvr>
    <a:masterClrMapping/>
  </p:clrMapOvr>
  <p:timing>
    <p:tnLst>
      <p:par>
        <p:cTn xmlns:p14="http://schemas.microsoft.com/office/powerpoint/2010/mai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Response</a:t>
            </a:r>
            <a:endParaRPr lang="en-US" dirty="0"/>
          </a:p>
        </p:txBody>
      </p:sp>
      <p:sp>
        <p:nvSpPr>
          <p:cNvPr id="3" name="Content Placeholder 2"/>
          <p:cNvSpPr>
            <a:spLocks noGrp="1"/>
          </p:cNvSpPr>
          <p:nvPr>
            <p:ph idx="1"/>
          </p:nvPr>
        </p:nvSpPr>
        <p:spPr/>
        <p:txBody>
          <a:bodyPr>
            <a:normAutofit fontScale="92500" lnSpcReduction="10000"/>
          </a:bodyPr>
          <a:lstStyle/>
          <a:p>
            <a:pPr marL="0" indent="0">
              <a:buNone/>
            </a:pPr>
            <a:r>
              <a:rPr lang="en-US" dirty="0">
                <a:latin typeface="Courier New"/>
                <a:cs typeface="Courier New"/>
              </a:rPr>
              <a:t>201 Created</a:t>
            </a:r>
          </a:p>
          <a:p>
            <a:pPr marL="0" indent="0">
              <a:buNone/>
            </a:pPr>
            <a:r>
              <a:rPr lang="en-US" dirty="0">
                <a:latin typeface="Courier New"/>
                <a:cs typeface="Courier New"/>
              </a:rPr>
              <a:t>Content-Type: application/</a:t>
            </a:r>
            <a:r>
              <a:rPr lang="en-US" dirty="0" err="1">
                <a:latin typeface="Courier New"/>
                <a:cs typeface="Courier New"/>
              </a:rPr>
              <a:t>json</a:t>
            </a:r>
            <a:endParaRPr lang="en-US" dirty="0">
              <a:latin typeface="Courier New"/>
              <a:cs typeface="Courier New"/>
            </a:endParaRPr>
          </a:p>
          <a:p>
            <a:pPr marL="0" indent="0">
              <a:buNone/>
            </a:pPr>
            <a:r>
              <a:rPr lang="en-US" dirty="0">
                <a:latin typeface="Courier New"/>
                <a:cs typeface="Courier New"/>
              </a:rPr>
              <a:t>Location: http://localhost:7474/</a:t>
            </a:r>
            <a:r>
              <a:rPr lang="en-US" dirty="0" err="1">
                <a:latin typeface="Courier New"/>
                <a:cs typeface="Courier New"/>
              </a:rPr>
              <a:t>db</a:t>
            </a:r>
            <a:r>
              <a:rPr lang="en-US" dirty="0">
                <a:latin typeface="Courier New"/>
                <a:cs typeface="Courier New"/>
              </a:rPr>
              <a:t>/data/node/34/paged/traverse/node/bd02bb8adf4145afbbc725ed872a2e32</a:t>
            </a:r>
          </a:p>
          <a:p>
            <a:pPr marL="0" indent="0">
              <a:buNone/>
            </a:pPr>
            <a:endParaRPr lang="en-US" dirty="0">
              <a:latin typeface="Courier New"/>
              <a:cs typeface="Courier New"/>
            </a:endParaRPr>
          </a:p>
          <a:p>
            <a:pPr marL="0" indent="0">
              <a:buNone/>
            </a:pPr>
            <a:r>
              <a:rPr lang="en-US" dirty="0">
                <a:latin typeface="Courier New"/>
                <a:cs typeface="Courier New"/>
              </a:rPr>
              <a:t>[</a:t>
            </a:r>
          </a:p>
          <a:p>
            <a:pPr marL="0" indent="0">
              <a:buNone/>
            </a:pPr>
            <a:r>
              <a:rPr lang="en-US" dirty="0">
                <a:latin typeface="Courier New"/>
                <a:cs typeface="Courier New"/>
              </a:rPr>
              <a:t>... first page of results </a:t>
            </a:r>
          </a:p>
          <a:p>
            <a:pPr marL="0" indent="0">
              <a:buNone/>
            </a:pPr>
            <a:r>
              <a:rPr lang="en-US" dirty="0">
                <a:latin typeface="Courier New"/>
                <a:cs typeface="Courier New"/>
              </a:rPr>
              <a:t>]</a:t>
            </a:r>
          </a:p>
        </p:txBody>
      </p:sp>
    </p:spTree>
    <p:extLst>
      <p:ext uri="{BB962C8B-B14F-4D97-AF65-F5344CB8AC3E}">
        <p14:creationId xmlns:p14="http://schemas.microsoft.com/office/powerpoint/2010/main" val="1426351512"/>
      </p:ext>
    </p:extLst>
  </p:cSld>
  <p:clrMapOvr>
    <a:masterClrMapping/>
  </p:clrMapOvr>
  <p:timing>
    <p:tnLst>
      <p:par>
        <p:cTn xmlns:p14="http://schemas.microsoft.com/office/powerpoint/2010/mai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Paging Results</a:t>
            </a:r>
            <a:endParaRPr lang="en-US" dirty="0"/>
          </a:p>
        </p:txBody>
      </p:sp>
      <p:sp>
        <p:nvSpPr>
          <p:cNvPr id="3" name="Content Placeholder 2"/>
          <p:cNvSpPr>
            <a:spLocks noGrp="1"/>
          </p:cNvSpPr>
          <p:nvPr>
            <p:ph idx="1"/>
          </p:nvPr>
        </p:nvSpPr>
        <p:spPr>
          <a:xfrm>
            <a:off x="457200" y="2478736"/>
            <a:ext cx="8229600" cy="2431618"/>
          </a:xfrm>
        </p:spPr>
        <p:txBody>
          <a:bodyPr>
            <a:normAutofit fontScale="62500" lnSpcReduction="20000"/>
          </a:bodyPr>
          <a:lstStyle/>
          <a:p>
            <a:pPr marL="0" indent="0">
              <a:buNone/>
            </a:pPr>
            <a:r>
              <a:rPr lang="en-US" dirty="0" smtClean="0">
                <a:latin typeface="Courier New"/>
                <a:cs typeface="Courier New"/>
              </a:rPr>
              <a:t>200 OK</a:t>
            </a:r>
            <a:endParaRPr lang="en-US" dirty="0">
              <a:latin typeface="Courier New"/>
              <a:cs typeface="Courier New"/>
            </a:endParaRPr>
          </a:p>
          <a:p>
            <a:pPr marL="0" indent="0">
              <a:buNone/>
            </a:pPr>
            <a:r>
              <a:rPr lang="en-US" dirty="0">
                <a:latin typeface="Courier New"/>
                <a:cs typeface="Courier New"/>
              </a:rPr>
              <a:t>Content-Type: application/</a:t>
            </a:r>
            <a:r>
              <a:rPr lang="en-US" dirty="0" err="1">
                <a:latin typeface="Courier New"/>
                <a:cs typeface="Courier New"/>
              </a:rPr>
              <a:t>json</a:t>
            </a:r>
            <a:endParaRPr lang="en-US" dirty="0">
              <a:latin typeface="Courier New"/>
              <a:cs typeface="Courier New"/>
            </a:endParaRPr>
          </a:p>
          <a:p>
            <a:pPr marL="0" indent="0">
              <a:buNone/>
            </a:pPr>
            <a:r>
              <a:rPr lang="en-US" dirty="0">
                <a:latin typeface="Courier New"/>
                <a:cs typeface="Courier New"/>
              </a:rPr>
              <a:t>Location: http://localhost:7474/</a:t>
            </a:r>
            <a:r>
              <a:rPr lang="en-US" dirty="0" err="1">
                <a:latin typeface="Courier New"/>
                <a:cs typeface="Courier New"/>
              </a:rPr>
              <a:t>db</a:t>
            </a:r>
            <a:r>
              <a:rPr lang="en-US" dirty="0">
                <a:latin typeface="Courier New"/>
                <a:cs typeface="Courier New"/>
              </a:rPr>
              <a:t>/data/node/34/paged/traverse/node/bd02bb8adf4145afbbc725ed872a2e32</a:t>
            </a:r>
          </a:p>
          <a:p>
            <a:pPr marL="0" indent="0">
              <a:buNone/>
            </a:pPr>
            <a:endParaRPr lang="en-US" dirty="0">
              <a:latin typeface="Courier New"/>
              <a:cs typeface="Courier New"/>
            </a:endParaRPr>
          </a:p>
          <a:p>
            <a:pPr marL="0" indent="0">
              <a:buNone/>
            </a:pPr>
            <a:r>
              <a:rPr lang="en-US" dirty="0">
                <a:latin typeface="Courier New"/>
                <a:cs typeface="Courier New"/>
              </a:rPr>
              <a:t>[</a:t>
            </a:r>
          </a:p>
          <a:p>
            <a:pPr marL="0" indent="0">
              <a:buNone/>
            </a:pPr>
            <a:r>
              <a:rPr lang="en-US" dirty="0">
                <a:latin typeface="Courier New"/>
                <a:cs typeface="Courier New"/>
              </a:rPr>
              <a:t>... </a:t>
            </a:r>
            <a:r>
              <a:rPr lang="en-US" dirty="0" smtClean="0">
                <a:latin typeface="Courier New"/>
                <a:cs typeface="Courier New"/>
              </a:rPr>
              <a:t>next (partial) page </a:t>
            </a:r>
            <a:r>
              <a:rPr lang="en-US" dirty="0">
                <a:latin typeface="Courier New"/>
                <a:cs typeface="Courier New"/>
              </a:rPr>
              <a:t>of results </a:t>
            </a:r>
          </a:p>
          <a:p>
            <a:pPr marL="0" indent="0">
              <a:buNone/>
            </a:pPr>
            <a:r>
              <a:rPr lang="en-US" dirty="0">
                <a:latin typeface="Courier New"/>
                <a:cs typeface="Courier New"/>
              </a:rPr>
              <a:t>]</a:t>
            </a:r>
          </a:p>
        </p:txBody>
      </p:sp>
      <p:sp>
        <p:nvSpPr>
          <p:cNvPr id="4" name="Content Placeholder 2"/>
          <p:cNvSpPr txBox="1">
            <a:spLocks/>
          </p:cNvSpPr>
          <p:nvPr/>
        </p:nvSpPr>
        <p:spPr>
          <a:xfrm>
            <a:off x="457200" y="1394546"/>
            <a:ext cx="8229600" cy="914545"/>
          </a:xfrm>
          <a:prstGeom prst="rect">
            <a:avLst/>
          </a:prstGeom>
        </p:spPr>
        <p:txBody>
          <a:bodyPr vert="horz" lIns="91440" tIns="45720" rIns="91440" bIns="45720" rtlCol="0">
            <a:normAutofit fontScale="625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a:latin typeface="Courier New"/>
                <a:cs typeface="Courier New"/>
              </a:rPr>
              <a:t>GET http://localhost:7474/</a:t>
            </a:r>
            <a:r>
              <a:rPr lang="en-US" dirty="0" err="1">
                <a:latin typeface="Courier New"/>
                <a:cs typeface="Courier New"/>
              </a:rPr>
              <a:t>db</a:t>
            </a:r>
            <a:r>
              <a:rPr lang="en-US" dirty="0">
                <a:latin typeface="Courier New"/>
                <a:cs typeface="Courier New"/>
              </a:rPr>
              <a:t>/data/node/34/paged/traverse/node/bd02bb8adf4145afbbc725ed872a2e32</a:t>
            </a:r>
          </a:p>
          <a:p>
            <a:pPr marL="0" indent="0">
              <a:buNone/>
            </a:pPr>
            <a:r>
              <a:rPr lang="en-US" dirty="0">
                <a:latin typeface="Courier New"/>
                <a:cs typeface="Courier New"/>
              </a:rPr>
              <a:t>Accept: application/</a:t>
            </a:r>
            <a:r>
              <a:rPr lang="en-US" dirty="0" err="1">
                <a:latin typeface="Courier New"/>
                <a:cs typeface="Courier New"/>
              </a:rPr>
              <a:t>json</a:t>
            </a:r>
            <a:endParaRPr lang="en-US" dirty="0">
              <a:latin typeface="Courier New"/>
              <a:cs typeface="Courier New"/>
            </a:endParaRPr>
          </a:p>
        </p:txBody>
      </p:sp>
      <p:sp>
        <p:nvSpPr>
          <p:cNvPr id="5" name="Content Placeholder 2"/>
          <p:cNvSpPr txBox="1">
            <a:spLocks/>
          </p:cNvSpPr>
          <p:nvPr/>
        </p:nvSpPr>
        <p:spPr>
          <a:xfrm>
            <a:off x="457200" y="5079999"/>
            <a:ext cx="8229600" cy="1529845"/>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2000" dirty="0" smtClean="0">
                <a:latin typeface="Courier New"/>
                <a:cs typeface="Courier New"/>
              </a:rPr>
              <a:t>404 Not Found</a:t>
            </a:r>
            <a:endParaRPr lang="en-US" sz="2000" dirty="0">
              <a:latin typeface="Courier New"/>
              <a:cs typeface="Courier New"/>
            </a:endParaRPr>
          </a:p>
        </p:txBody>
      </p:sp>
    </p:spTree>
    <p:extLst>
      <p:ext uri="{BB962C8B-B14F-4D97-AF65-F5344CB8AC3E}">
        <p14:creationId xmlns:p14="http://schemas.microsoft.com/office/powerpoint/2010/main" val="354160783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3"/>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5" grpId="0"/>
    </p:bld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Ops and Big Data</a:t>
            </a:r>
            <a:endParaRPr lang="en-US" dirty="0"/>
          </a:p>
        </p:txBody>
      </p:sp>
      <p:sp>
        <p:nvSpPr>
          <p:cNvPr id="5" name="Subtitle 4"/>
          <p:cNvSpPr>
            <a:spLocks noGrp="1"/>
          </p:cNvSpPr>
          <p:nvPr>
            <p:ph type="subTitle" idx="1"/>
          </p:nvPr>
        </p:nvSpPr>
        <p:spPr/>
        <p:txBody>
          <a:bodyPr/>
          <a:lstStyle/>
          <a:p>
            <a:r>
              <a:rPr lang="en-US" dirty="0" smtClean="0"/>
              <a:t>Neo4j in Production, in </a:t>
            </a:r>
            <a:r>
              <a:rPr lang="en-US" smtClean="0"/>
              <a:t>the Large</a:t>
            </a:r>
            <a:endParaRPr lang="en-US" dirty="0"/>
          </a:p>
        </p:txBody>
      </p:sp>
    </p:spTree>
    <p:extLst>
      <p:ext uri="{BB962C8B-B14F-4D97-AF65-F5344CB8AC3E}">
        <p14:creationId xmlns:p14="http://schemas.microsoft.com/office/powerpoint/2010/main" val="1674681145"/>
      </p:ext>
    </p:extLst>
  </p:cSld>
  <p:clrMapOvr>
    <a:masterClrMapping/>
  </p:clrMapOvr>
  <p:timing>
    <p:tnLst>
      <p:par>
        <p:cTn xmlns:p14="http://schemas.microsoft.com/office/powerpoint/2010/mai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Two Challenges</a:t>
            </a:r>
            <a:endParaRPr lang="en-US" dirty="0"/>
          </a:p>
        </p:txBody>
      </p:sp>
      <p:sp>
        <p:nvSpPr>
          <p:cNvPr id="5" name="Content Placeholder 4"/>
          <p:cNvSpPr>
            <a:spLocks noGrp="1"/>
          </p:cNvSpPr>
          <p:nvPr>
            <p:ph idx="1"/>
          </p:nvPr>
        </p:nvSpPr>
        <p:spPr/>
        <p:txBody>
          <a:bodyPr/>
          <a:lstStyle/>
          <a:p>
            <a:r>
              <a:rPr lang="en-US" dirty="0" smtClean="0"/>
              <a:t>Operational considerations</a:t>
            </a:r>
          </a:p>
          <a:p>
            <a:pPr lvl="1"/>
            <a:r>
              <a:rPr lang="en-US" dirty="0" smtClean="0"/>
              <a:t>Data should always be available</a:t>
            </a:r>
          </a:p>
          <a:p>
            <a:r>
              <a:rPr lang="en-US" dirty="0" smtClean="0"/>
              <a:t>Scale</a:t>
            </a:r>
          </a:p>
          <a:p>
            <a:pPr lvl="1"/>
            <a:r>
              <a:rPr lang="en-US" dirty="0" smtClean="0"/>
              <a:t>Large dataset support</a:t>
            </a:r>
            <a:endParaRPr lang="en-US" dirty="0"/>
          </a:p>
        </p:txBody>
      </p:sp>
    </p:spTree>
    <p:extLst>
      <p:ext uri="{BB962C8B-B14F-4D97-AF65-F5344CB8AC3E}">
        <p14:creationId xmlns:p14="http://schemas.microsoft.com/office/powerpoint/2010/main" val="916312679"/>
      </p:ext>
    </p:extLst>
  </p:cSld>
  <p:clrMapOvr>
    <a:masterClrMapping/>
  </p:clrMapOvr>
  <p:timing>
    <p:tnLst>
      <p:par>
        <p:cTn xmlns:p14="http://schemas.microsoft.com/office/powerpoint/2010/mai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Neo4j HA</a:t>
            </a:r>
            <a:endParaRPr lang="en-US" dirty="0"/>
          </a:p>
        </p:txBody>
      </p:sp>
      <p:sp>
        <p:nvSpPr>
          <p:cNvPr id="3" name="Content Placeholder 2"/>
          <p:cNvSpPr>
            <a:spLocks noGrp="1"/>
          </p:cNvSpPr>
          <p:nvPr>
            <p:ph idx="1"/>
          </p:nvPr>
        </p:nvSpPr>
        <p:spPr/>
        <p:txBody>
          <a:bodyPr>
            <a:normAutofit/>
          </a:bodyPr>
          <a:lstStyle/>
          <a:p>
            <a:r>
              <a:rPr lang="en-US" dirty="0" smtClean="0"/>
              <a:t>The HA component supports master-slave replication</a:t>
            </a:r>
          </a:p>
          <a:p>
            <a:pPr lvl="1"/>
            <a:r>
              <a:rPr lang="en-US" dirty="0" smtClean="0"/>
              <a:t>For clustering</a:t>
            </a:r>
          </a:p>
          <a:p>
            <a:pPr lvl="1"/>
            <a:r>
              <a:rPr lang="en-US" dirty="0" smtClean="0"/>
              <a:t>For DR across sites</a:t>
            </a:r>
          </a:p>
        </p:txBody>
      </p:sp>
    </p:spTree>
    <p:extLst>
      <p:ext uri="{BB962C8B-B14F-4D97-AF65-F5344CB8AC3E}">
        <p14:creationId xmlns:p14="http://schemas.microsoft.com/office/powerpoint/2010/main" val="1589037724"/>
      </p:ext>
    </p:extLst>
  </p:cSld>
  <p:clrMapOvr>
    <a:masterClrMapping/>
  </p:clrMapOvr>
  <p:timing>
    <p:tnLst>
      <p:par>
        <p:cTn xmlns:p14="http://schemas.microsoft.com/office/powerpoint/2010/mai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HA Architecture</a:t>
            </a:r>
            <a:endParaRPr lang="en-US" dirty="0"/>
          </a:p>
        </p:txBody>
      </p:sp>
      <p:pic>
        <p:nvPicPr>
          <p:cNvPr id="5" name="Picture 4"/>
          <p:cNvPicPr>
            <a:picLocks noChangeAspect="1"/>
          </p:cNvPicPr>
          <p:nvPr/>
        </p:nvPicPr>
        <p:blipFill>
          <a:blip r:embed="rId2"/>
          <a:stretch>
            <a:fillRect/>
          </a:stretch>
        </p:blipFill>
        <p:spPr>
          <a:xfrm>
            <a:off x="780472" y="1085082"/>
            <a:ext cx="6712527" cy="5230034"/>
          </a:xfrm>
          <a:prstGeom prst="rect">
            <a:avLst/>
          </a:prstGeom>
        </p:spPr>
      </p:pic>
    </p:spTree>
    <p:extLst>
      <p:ext uri="{BB962C8B-B14F-4D97-AF65-F5344CB8AC3E}">
        <p14:creationId xmlns:p14="http://schemas.microsoft.com/office/powerpoint/2010/main" val="2901966577"/>
      </p:ext>
    </p:extLst>
  </p:cSld>
  <p:clrMapOvr>
    <a:masterClrMapping/>
  </p:clrMapOvr>
  <p:timing>
    <p:tnLst>
      <p:par>
        <p:cTn xmlns:p14="http://schemas.microsoft.com/office/powerpoint/2010/mai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595831" y="2332182"/>
            <a:ext cx="5323191" cy="3935316"/>
          </a:xfrm>
          <a:prstGeom prst="rect">
            <a:avLst/>
          </a:prstGeom>
        </p:spPr>
      </p:pic>
      <p:sp>
        <p:nvSpPr>
          <p:cNvPr id="2" name="Title 1"/>
          <p:cNvSpPr>
            <a:spLocks noGrp="1"/>
          </p:cNvSpPr>
          <p:nvPr>
            <p:ph type="title"/>
          </p:nvPr>
        </p:nvSpPr>
        <p:spPr/>
        <p:txBody>
          <a:bodyPr/>
          <a:lstStyle/>
          <a:p>
            <a:r>
              <a:rPr lang="en-US" dirty="0" smtClean="0"/>
              <a:t>Write to a Master</a:t>
            </a:r>
            <a:endParaRPr lang="en-US" dirty="0"/>
          </a:p>
        </p:txBody>
      </p:sp>
      <p:sp>
        <p:nvSpPr>
          <p:cNvPr id="3" name="Content Placeholder 2"/>
          <p:cNvSpPr>
            <a:spLocks noGrp="1"/>
          </p:cNvSpPr>
          <p:nvPr>
            <p:ph idx="1"/>
          </p:nvPr>
        </p:nvSpPr>
        <p:spPr>
          <a:xfrm>
            <a:off x="457200" y="1311565"/>
            <a:ext cx="8229600" cy="916708"/>
          </a:xfrm>
        </p:spPr>
        <p:txBody>
          <a:bodyPr>
            <a:normAutofit fontScale="92500" lnSpcReduction="20000"/>
          </a:bodyPr>
          <a:lstStyle/>
          <a:p>
            <a:r>
              <a:rPr lang="en-US" dirty="0"/>
              <a:t>Writes to the master are fast</a:t>
            </a:r>
          </a:p>
          <a:p>
            <a:pPr lvl="1"/>
            <a:r>
              <a:rPr lang="en-US" dirty="0"/>
              <a:t>And slaves eventually catch </a:t>
            </a:r>
            <a:r>
              <a:rPr lang="en-US" dirty="0" smtClean="0"/>
              <a:t>up</a:t>
            </a:r>
            <a:endParaRPr lang="en-US" dirty="0"/>
          </a:p>
        </p:txBody>
      </p:sp>
    </p:spTree>
    <p:extLst>
      <p:ext uri="{BB962C8B-B14F-4D97-AF65-F5344CB8AC3E}">
        <p14:creationId xmlns:p14="http://schemas.microsoft.com/office/powerpoint/2010/main" val="1325336243"/>
      </p:ext>
    </p:extLst>
  </p:cSld>
  <p:clrMapOvr>
    <a:masterClrMapping/>
  </p:clrMapOvr>
  <p:timing>
    <p:tnLst>
      <p:par>
        <p:cTn xmlns:p14="http://schemas.microsoft.com/office/powerpoint/2010/mai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007584" y="2320948"/>
            <a:ext cx="4788236" cy="4080270"/>
          </a:xfrm>
          <a:prstGeom prst="rect">
            <a:avLst/>
          </a:prstGeom>
        </p:spPr>
      </p:pic>
      <p:sp>
        <p:nvSpPr>
          <p:cNvPr id="2" name="Title 1"/>
          <p:cNvSpPr>
            <a:spLocks noGrp="1"/>
          </p:cNvSpPr>
          <p:nvPr>
            <p:ph type="title"/>
          </p:nvPr>
        </p:nvSpPr>
        <p:spPr/>
        <p:txBody>
          <a:bodyPr/>
          <a:lstStyle/>
          <a:p>
            <a:r>
              <a:rPr lang="en-US" dirty="0" smtClean="0"/>
              <a:t>Write to a Slave</a:t>
            </a:r>
            <a:endParaRPr lang="en-US" dirty="0"/>
          </a:p>
        </p:txBody>
      </p:sp>
      <p:sp>
        <p:nvSpPr>
          <p:cNvPr id="3" name="Content Placeholder 2"/>
          <p:cNvSpPr>
            <a:spLocks noGrp="1"/>
          </p:cNvSpPr>
          <p:nvPr>
            <p:ph idx="1"/>
          </p:nvPr>
        </p:nvSpPr>
        <p:spPr>
          <a:xfrm>
            <a:off x="457200" y="1253838"/>
            <a:ext cx="8229600" cy="928254"/>
          </a:xfrm>
        </p:spPr>
        <p:txBody>
          <a:bodyPr>
            <a:normAutofit fontScale="70000" lnSpcReduction="20000"/>
          </a:bodyPr>
          <a:lstStyle/>
          <a:p>
            <a:r>
              <a:rPr lang="en-US" dirty="0" smtClean="0"/>
              <a:t>Writes </a:t>
            </a:r>
            <a:r>
              <a:rPr lang="en-US" dirty="0"/>
              <a:t>to a slave cause a synchronous transaction with the master</a:t>
            </a:r>
          </a:p>
          <a:p>
            <a:pPr lvl="1"/>
            <a:r>
              <a:rPr lang="en-US" dirty="0"/>
              <a:t>And the other slaves eventually catch up</a:t>
            </a:r>
          </a:p>
          <a:p>
            <a:endParaRPr lang="en-US" dirty="0"/>
          </a:p>
        </p:txBody>
      </p:sp>
    </p:spTree>
    <p:extLst>
      <p:ext uri="{BB962C8B-B14F-4D97-AF65-F5344CB8AC3E}">
        <p14:creationId xmlns:p14="http://schemas.microsoft.com/office/powerpoint/2010/main" val="646830520"/>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Four NOSQL Categories</a:t>
            </a:r>
            <a:endParaRPr lang="en-US" dirty="0"/>
          </a:p>
        </p:txBody>
      </p:sp>
      <p:pic>
        <p:nvPicPr>
          <p:cNvPr id="7" name="Picture 6"/>
          <p:cNvPicPr>
            <a:picLocks noChangeAspect="1"/>
          </p:cNvPicPr>
          <p:nvPr/>
        </p:nvPicPr>
        <p:blipFill>
          <a:blip r:embed="rId2"/>
          <a:stretch>
            <a:fillRect/>
          </a:stretch>
        </p:blipFill>
        <p:spPr>
          <a:xfrm>
            <a:off x="1349664" y="3600450"/>
            <a:ext cx="1549400" cy="2070100"/>
          </a:xfrm>
          <a:prstGeom prst="rect">
            <a:avLst/>
          </a:prstGeom>
        </p:spPr>
      </p:pic>
      <p:pic>
        <p:nvPicPr>
          <p:cNvPr id="8" name="Picture 7"/>
          <p:cNvPicPr>
            <a:picLocks noChangeAspect="1"/>
          </p:cNvPicPr>
          <p:nvPr/>
        </p:nvPicPr>
        <p:blipFill>
          <a:blip r:embed="rId3"/>
          <a:stretch>
            <a:fillRect/>
          </a:stretch>
        </p:blipFill>
        <p:spPr>
          <a:xfrm>
            <a:off x="4944918" y="3687618"/>
            <a:ext cx="2006600" cy="2171700"/>
          </a:xfrm>
          <a:prstGeom prst="rect">
            <a:avLst/>
          </a:prstGeom>
        </p:spPr>
      </p:pic>
      <p:pic>
        <p:nvPicPr>
          <p:cNvPr id="9" name="Picture 8"/>
          <p:cNvPicPr>
            <a:picLocks noChangeAspect="1"/>
          </p:cNvPicPr>
          <p:nvPr/>
        </p:nvPicPr>
        <p:blipFill>
          <a:blip r:embed="rId4"/>
          <a:stretch>
            <a:fillRect/>
          </a:stretch>
        </p:blipFill>
        <p:spPr>
          <a:xfrm>
            <a:off x="1070264" y="254000"/>
            <a:ext cx="1828800" cy="2133600"/>
          </a:xfrm>
          <a:prstGeom prst="rect">
            <a:avLst/>
          </a:prstGeom>
        </p:spPr>
      </p:pic>
      <p:pic>
        <p:nvPicPr>
          <p:cNvPr id="10" name="Picture 9"/>
          <p:cNvPicPr>
            <a:picLocks noChangeAspect="1"/>
          </p:cNvPicPr>
          <p:nvPr/>
        </p:nvPicPr>
        <p:blipFill>
          <a:blip r:embed="rId5"/>
          <a:stretch>
            <a:fillRect/>
          </a:stretch>
        </p:blipFill>
        <p:spPr>
          <a:xfrm>
            <a:off x="5948218" y="127000"/>
            <a:ext cx="1981200" cy="2260600"/>
          </a:xfrm>
          <a:prstGeom prst="rect">
            <a:avLst/>
          </a:prstGeom>
        </p:spPr>
      </p:pic>
    </p:spTree>
    <p:extLst>
      <p:ext uri="{BB962C8B-B14F-4D97-AF65-F5344CB8AC3E}">
        <p14:creationId xmlns:p14="http://schemas.microsoft.com/office/powerpoint/2010/main" val="346564486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1+#ppt_w/2"/>
                                          </p:val>
                                        </p:tav>
                                        <p:tav tm="100000">
                                          <p:val>
                                            <p:strVal val="#ppt_x"/>
                                          </p:val>
                                        </p:tav>
                                      </p:tavLst>
                                    </p:anim>
                                    <p:anim calcmode="lin" valueType="num">
                                      <p:cBhvr additive="base">
                                        <p:cTn id="26" dur="500" fill="hold"/>
                                        <p:tgtEl>
                                          <p:spTgt spid="10"/>
                                        </p:tgtEl>
                                        <p:attrNameLst>
                                          <p:attrName>ppt_y</p:attrName>
                                        </p:attrNameLst>
                                      </p:cBhvr>
                                      <p:tavLst>
                                        <p:tav tm="0">
                                          <p:val>
                                            <p:strVal val="#ppt_y"/>
                                          </p:val>
                                        </p:tav>
                                        <p:tav tm="100000">
                                          <p:val>
                                            <p:strVal val="#ppt_y"/>
                                          </p:val>
                                        </p:tav>
                                      </p:tavLst>
                                    </p:anim>
                                  </p:childTnLst>
                                </p:cTn>
                              </p:par>
                            </p:childTnLst>
                          </p:cTn>
                        </p:par>
                        <p:par>
                          <p:cTn id="27" fill="hold">
                            <p:stCondLst>
                              <p:cond delay="500"/>
                            </p:stCondLst>
                            <p:childTnLst>
                              <p:par>
                                <p:cTn id="28" presetID="26" presetClass="emph" presetSubtype="0" fill="hold" nodeType="afterEffect">
                                  <p:stCondLst>
                                    <p:cond delay="0"/>
                                  </p:stCondLst>
                                  <p:childTnLst>
                                    <p:animEffect transition="out" filter="fade">
                                      <p:cBhvr>
                                        <p:cTn id="29" dur="500" tmFilter="0, 0; .2, .5; .8, .5; 1, 0"/>
                                        <p:tgtEl>
                                          <p:spTgt spid="10"/>
                                        </p:tgtEl>
                                      </p:cBhvr>
                                    </p:animEffect>
                                    <p:animScale>
                                      <p:cBhvr>
                                        <p:cTn id="30" dur="250" autoRev="1" fill="hold"/>
                                        <p:tgtEl>
                                          <p:spTgt spid="1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smtClean="0"/>
              <a:t>So that’s local availability sorted,</a:t>
            </a:r>
            <a:br>
              <a:rPr lang="en-US" dirty="0" smtClean="0"/>
            </a:br>
            <a:r>
              <a:rPr lang="en-US" dirty="0" smtClean="0"/>
              <a:t>now we need Disaster Recovery</a:t>
            </a:r>
            <a:endParaRPr lang="en-US" dirty="0"/>
          </a:p>
        </p:txBody>
      </p:sp>
    </p:spTree>
    <p:extLst>
      <p:ext uri="{BB962C8B-B14F-4D97-AF65-F5344CB8AC3E}">
        <p14:creationId xmlns:p14="http://schemas.microsoft.com/office/powerpoint/2010/main" val="2700075074"/>
      </p:ext>
    </p:extLst>
  </p:cSld>
  <p:clrMapOvr>
    <a:masterClrMapping/>
  </p:clrMapOvr>
  <p:timing>
    <p:tnLst>
      <p:par>
        <p:cTn xmlns:p14="http://schemas.microsoft.com/office/powerpoint/2010/mai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HA Locally, Backup Agent for DR</a:t>
            </a:r>
            <a:endParaRPr lang="en-US" dirty="0"/>
          </a:p>
        </p:txBody>
      </p:sp>
      <p:pic>
        <p:nvPicPr>
          <p:cNvPr id="7" name="Picture 6"/>
          <p:cNvPicPr>
            <a:picLocks noChangeAspect="1"/>
          </p:cNvPicPr>
          <p:nvPr/>
        </p:nvPicPr>
        <p:blipFill>
          <a:blip r:embed="rId3"/>
          <a:stretch>
            <a:fillRect/>
          </a:stretch>
        </p:blipFill>
        <p:spPr>
          <a:xfrm>
            <a:off x="457200" y="2205236"/>
            <a:ext cx="7562273" cy="3599239"/>
          </a:xfrm>
          <a:prstGeom prst="rect">
            <a:avLst/>
          </a:prstGeom>
        </p:spPr>
      </p:pic>
    </p:spTree>
    <p:extLst>
      <p:ext uri="{BB962C8B-B14F-4D97-AF65-F5344CB8AC3E}">
        <p14:creationId xmlns:p14="http://schemas.microsoft.com/office/powerpoint/2010/main" val="1654100164"/>
      </p:ext>
    </p:extLst>
  </p:cSld>
  <p:clrMapOvr>
    <a:masterClrMapping/>
  </p:clrMapOvr>
  <p:timing>
    <p:tnLst>
      <p:par>
        <p:cTn xmlns:p14="http://schemas.microsoft.com/office/powerpoint/2010/mai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smtClean="0"/>
              <a:t>But what about backup?</a:t>
            </a:r>
            <a:endParaRPr lang="en-US" dirty="0"/>
          </a:p>
        </p:txBody>
      </p:sp>
    </p:spTree>
    <p:extLst>
      <p:ext uri="{BB962C8B-B14F-4D97-AF65-F5344CB8AC3E}">
        <p14:creationId xmlns:p14="http://schemas.microsoft.com/office/powerpoint/2010/main" val="3641985319"/>
      </p:ext>
    </p:extLst>
  </p:cSld>
  <p:clrMapOvr>
    <a:masterClrMapping/>
  </p:clrMapOvr>
  <p:timing>
    <p:tnLst>
      <p:par>
        <p:cTn xmlns:p14="http://schemas.microsoft.com/office/powerpoint/2010/mai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Same Story!</a:t>
            </a:r>
            <a:endParaRPr lang="en-US" dirty="0"/>
          </a:p>
        </p:txBody>
      </p:sp>
      <p:pic>
        <p:nvPicPr>
          <p:cNvPr id="5" name="Picture 4"/>
          <p:cNvPicPr>
            <a:picLocks noChangeAspect="1"/>
          </p:cNvPicPr>
          <p:nvPr/>
        </p:nvPicPr>
        <p:blipFill>
          <a:blip r:embed="rId2"/>
          <a:stretch>
            <a:fillRect/>
          </a:stretch>
        </p:blipFill>
        <p:spPr>
          <a:xfrm>
            <a:off x="253999" y="1417638"/>
            <a:ext cx="8529499" cy="3509579"/>
          </a:xfrm>
          <a:prstGeom prst="rect">
            <a:avLst/>
          </a:prstGeom>
        </p:spPr>
      </p:pic>
    </p:spTree>
    <p:extLst>
      <p:ext uri="{BB962C8B-B14F-4D97-AF65-F5344CB8AC3E}">
        <p14:creationId xmlns:p14="http://schemas.microsoft.com/office/powerpoint/2010/main" val="1107976942"/>
      </p:ext>
    </p:extLst>
  </p:cSld>
  <p:clrMapOvr>
    <a:masterClrMapping/>
  </p:clrMapOvr>
  <p:timing>
    <p:tnLst>
      <p:par>
        <p:cTn xmlns:p14="http://schemas.microsoft.com/office/powerpoint/2010/mai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Scaling graphs is </a:t>
            </a:r>
            <a:r>
              <a:rPr lang="en-US" b="1" u="sng" dirty="0" smtClean="0"/>
              <a:t>hard</a:t>
            </a:r>
            <a:endParaRPr lang="en-US" b="1" u="sng" dirty="0"/>
          </a:p>
        </p:txBody>
      </p:sp>
    </p:spTree>
    <p:extLst>
      <p:ext uri="{BB962C8B-B14F-4D97-AF65-F5344CB8AC3E}">
        <p14:creationId xmlns:p14="http://schemas.microsoft.com/office/powerpoint/2010/main" val="1088694434"/>
      </p:ext>
    </p:extLst>
  </p:cSld>
  <p:clrMapOvr>
    <a:masterClrMapping/>
  </p:clrMapOvr>
  <p:timing>
    <p:tnLst>
      <p:par>
        <p:cTn xmlns:p14="http://schemas.microsoft.com/office/powerpoint/2010/mai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“Black Hole” server</a:t>
            </a:r>
            <a:endParaRPr lang="en-US" b="1" u="sng" dirty="0"/>
          </a:p>
        </p:txBody>
      </p:sp>
      <p:pic>
        <p:nvPicPr>
          <p:cNvPr id="5" name="Picture 4"/>
          <p:cNvPicPr>
            <a:picLocks noChangeAspect="1"/>
          </p:cNvPicPr>
          <p:nvPr/>
        </p:nvPicPr>
        <p:blipFill>
          <a:blip r:embed="rId3"/>
          <a:stretch>
            <a:fillRect/>
          </a:stretch>
        </p:blipFill>
        <p:spPr>
          <a:xfrm>
            <a:off x="1697183" y="1806936"/>
            <a:ext cx="5426364" cy="3992336"/>
          </a:xfrm>
          <a:prstGeom prst="rect">
            <a:avLst/>
          </a:prstGeom>
        </p:spPr>
      </p:pic>
    </p:spTree>
    <p:extLst>
      <p:ext uri="{BB962C8B-B14F-4D97-AF65-F5344CB8AC3E}">
        <p14:creationId xmlns:p14="http://schemas.microsoft.com/office/powerpoint/2010/main" val="499006686"/>
      </p:ext>
    </p:extLst>
  </p:cSld>
  <p:clrMapOvr>
    <a:masterClrMapping/>
  </p:clrMapOvr>
  <p:timing>
    <p:tnLst>
      <p:par>
        <p:cTn xmlns:p14="http://schemas.microsoft.com/office/powerpoint/2010/mai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Chatty Network</a:t>
            </a:r>
            <a:endParaRPr lang="en-US" b="1" u="sng" dirty="0"/>
          </a:p>
        </p:txBody>
      </p:sp>
      <p:pic>
        <p:nvPicPr>
          <p:cNvPr id="3" name="Picture 2"/>
          <p:cNvPicPr>
            <a:picLocks noChangeAspect="1"/>
          </p:cNvPicPr>
          <p:nvPr/>
        </p:nvPicPr>
        <p:blipFill>
          <a:blip r:embed="rId3"/>
          <a:stretch>
            <a:fillRect/>
          </a:stretch>
        </p:blipFill>
        <p:spPr>
          <a:xfrm>
            <a:off x="1558637" y="1765856"/>
            <a:ext cx="5657272" cy="4162221"/>
          </a:xfrm>
          <a:prstGeom prst="rect">
            <a:avLst/>
          </a:prstGeom>
        </p:spPr>
      </p:pic>
    </p:spTree>
    <p:extLst>
      <p:ext uri="{BB962C8B-B14F-4D97-AF65-F5344CB8AC3E}">
        <p14:creationId xmlns:p14="http://schemas.microsoft.com/office/powerpoint/2010/main" val="1075275946"/>
      </p:ext>
    </p:extLst>
  </p:cSld>
  <p:clrMapOvr>
    <a:masterClrMapping/>
  </p:clrMapOvr>
  <p:timing>
    <p:tnLst>
      <p:par>
        <p:cTn xmlns:p14="http://schemas.microsoft.com/office/powerpoint/2010/mai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Minimal Point Cut</a:t>
            </a:r>
            <a:endParaRPr lang="en-US" b="1" u="sng" dirty="0"/>
          </a:p>
        </p:txBody>
      </p:sp>
      <p:pic>
        <p:nvPicPr>
          <p:cNvPr id="3" name="Picture 2"/>
          <p:cNvPicPr>
            <a:picLocks noChangeAspect="1"/>
          </p:cNvPicPr>
          <p:nvPr/>
        </p:nvPicPr>
        <p:blipFill>
          <a:blip r:embed="rId3"/>
          <a:stretch>
            <a:fillRect/>
          </a:stretch>
        </p:blipFill>
        <p:spPr>
          <a:xfrm>
            <a:off x="1397000" y="1417639"/>
            <a:ext cx="6072909" cy="4628506"/>
          </a:xfrm>
          <a:prstGeom prst="rect">
            <a:avLst/>
          </a:prstGeom>
        </p:spPr>
      </p:pic>
    </p:spTree>
    <p:extLst>
      <p:ext uri="{BB962C8B-B14F-4D97-AF65-F5344CB8AC3E}">
        <p14:creationId xmlns:p14="http://schemas.microsoft.com/office/powerpoint/2010/main" val="3170527214"/>
      </p:ext>
    </p:extLst>
  </p:cSld>
  <p:clrMapOvr>
    <a:masterClrMapping/>
  </p:clrMapOvr>
  <p:timing>
    <p:tnLst>
      <p:par>
        <p:cTn xmlns:p14="http://schemas.microsoft.com/office/powerpoint/2010/mai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So how do we scale Neo4j?</a:t>
            </a:r>
            <a:endParaRPr lang="en-US" dirty="0"/>
          </a:p>
        </p:txBody>
      </p:sp>
    </p:spTree>
    <p:extLst>
      <p:ext uri="{BB962C8B-B14F-4D97-AF65-F5344CB8AC3E}">
        <p14:creationId xmlns:p14="http://schemas.microsoft.com/office/powerpoint/2010/main" val="97954773"/>
      </p:ext>
    </p:extLst>
  </p:cSld>
  <p:clrMapOvr>
    <a:masterClrMapping/>
  </p:clrMapOvr>
  <p:timing>
    <p:tnLst>
      <p:par>
        <p:cTn xmlns:p14="http://schemas.microsoft.com/office/powerpoint/2010/mai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ounded Rectangle 35"/>
          <p:cNvSpPr/>
          <p:nvPr/>
        </p:nvSpPr>
        <p:spPr>
          <a:xfrm>
            <a:off x="1687947" y="2740876"/>
            <a:ext cx="5449454" cy="832988"/>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b" anchorCtr="1"/>
          <a:lstStyle/>
          <a:p>
            <a:pPr algn="ctr"/>
            <a:r>
              <a:rPr lang="en-US" dirty="0" smtClean="0"/>
              <a:t>Core API</a:t>
            </a:r>
            <a:endParaRPr lang="en-US" dirty="0"/>
          </a:p>
        </p:txBody>
      </p:sp>
      <p:sp>
        <p:nvSpPr>
          <p:cNvPr id="2" name="Title 1"/>
          <p:cNvSpPr>
            <a:spLocks noGrp="1"/>
          </p:cNvSpPr>
          <p:nvPr>
            <p:ph type="title"/>
          </p:nvPr>
        </p:nvSpPr>
        <p:spPr/>
        <p:txBody>
          <a:bodyPr/>
          <a:lstStyle/>
          <a:p>
            <a:r>
              <a:rPr lang="en-US" dirty="0" smtClean="0"/>
              <a:t>Neo4j Logical Architecture</a:t>
            </a:r>
            <a:endParaRPr lang="en-US" dirty="0"/>
          </a:p>
        </p:txBody>
      </p:sp>
      <p:sp>
        <p:nvSpPr>
          <p:cNvPr id="33" name="Rounded Rectangle 32"/>
          <p:cNvSpPr/>
          <p:nvPr/>
        </p:nvSpPr>
        <p:spPr>
          <a:xfrm>
            <a:off x="1687947" y="1904448"/>
            <a:ext cx="3103417" cy="836428"/>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nchorCtr="0"/>
          <a:lstStyle/>
          <a:p>
            <a:pPr algn="ctr"/>
            <a:r>
              <a:rPr lang="en-US" dirty="0" smtClean="0"/>
              <a:t>REST API</a:t>
            </a:r>
            <a:endParaRPr lang="en-US" dirty="0"/>
          </a:p>
        </p:txBody>
      </p:sp>
      <p:sp>
        <p:nvSpPr>
          <p:cNvPr id="34" name="Rounded Rectangle 33"/>
          <p:cNvSpPr/>
          <p:nvPr/>
        </p:nvSpPr>
        <p:spPr>
          <a:xfrm>
            <a:off x="4412674" y="2320942"/>
            <a:ext cx="2724727"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JVM Language Bindings</a:t>
            </a:r>
            <a:endParaRPr lang="en-US" dirty="0"/>
          </a:p>
        </p:txBody>
      </p:sp>
      <p:sp>
        <p:nvSpPr>
          <p:cNvPr id="39" name="Rounded Rectangle 38"/>
          <p:cNvSpPr/>
          <p:nvPr/>
        </p:nvSpPr>
        <p:spPr>
          <a:xfrm>
            <a:off x="1687947" y="3971315"/>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Memory-Mapped (N)IO</a:t>
            </a:r>
            <a:endParaRPr lang="en-US" dirty="0"/>
          </a:p>
        </p:txBody>
      </p:sp>
      <p:sp>
        <p:nvSpPr>
          <p:cNvPr id="40" name="Rounded Rectangle 39"/>
          <p:cNvSpPr/>
          <p:nvPr/>
        </p:nvSpPr>
        <p:spPr>
          <a:xfrm>
            <a:off x="1687947" y="4388939"/>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err="1" smtClean="0"/>
              <a:t>Filesystem</a:t>
            </a:r>
            <a:endParaRPr lang="en-US" dirty="0"/>
          </a:p>
        </p:txBody>
      </p:sp>
      <p:grpSp>
        <p:nvGrpSpPr>
          <p:cNvPr id="45" name="Group 44"/>
          <p:cNvGrpSpPr/>
          <p:nvPr/>
        </p:nvGrpSpPr>
        <p:grpSpPr>
          <a:xfrm>
            <a:off x="4791364" y="1892902"/>
            <a:ext cx="2346037" cy="431554"/>
            <a:chOff x="4791364" y="1892902"/>
            <a:chExt cx="2346037" cy="431554"/>
          </a:xfrm>
        </p:grpSpPr>
        <p:sp>
          <p:nvSpPr>
            <p:cNvPr id="41" name="Rounded Rectangle 40"/>
            <p:cNvSpPr/>
            <p:nvPr/>
          </p:nvSpPr>
          <p:spPr>
            <a:xfrm>
              <a:off x="4791364" y="1904448"/>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Java</a:t>
              </a:r>
              <a:endParaRPr lang="en-US" dirty="0"/>
            </a:p>
          </p:txBody>
        </p:sp>
        <p:sp>
          <p:nvSpPr>
            <p:cNvPr id="42" name="Rounded Rectangle 41"/>
            <p:cNvSpPr/>
            <p:nvPr/>
          </p:nvSpPr>
          <p:spPr>
            <a:xfrm>
              <a:off x="5391727" y="1906205"/>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smtClean="0"/>
                <a:t>Ruby</a:t>
              </a:r>
              <a:endParaRPr lang="en-US" sz="1400" dirty="0"/>
            </a:p>
          </p:txBody>
        </p:sp>
        <p:sp>
          <p:nvSpPr>
            <p:cNvPr id="43" name="Rounded Rectangle 42"/>
            <p:cNvSpPr/>
            <p:nvPr/>
          </p:nvSpPr>
          <p:spPr>
            <a:xfrm>
              <a:off x="6537038" y="1907962"/>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050" dirty="0" err="1" smtClean="0"/>
                <a:t>Clojure</a:t>
              </a:r>
              <a:endParaRPr lang="en-US" sz="1050" dirty="0"/>
            </a:p>
          </p:txBody>
        </p:sp>
        <p:sp>
          <p:nvSpPr>
            <p:cNvPr id="44" name="TextBox 43"/>
            <p:cNvSpPr txBox="1"/>
            <p:nvPr/>
          </p:nvSpPr>
          <p:spPr>
            <a:xfrm>
              <a:off x="6096000" y="1892902"/>
              <a:ext cx="344039" cy="369332"/>
            </a:xfrm>
            <a:prstGeom prst="rect">
              <a:avLst/>
            </a:prstGeom>
            <a:noFill/>
          </p:spPr>
          <p:txBody>
            <a:bodyPr wrap="none" rtlCol="0">
              <a:spAutoFit/>
            </a:bodyPr>
            <a:lstStyle/>
            <a:p>
              <a:r>
                <a:rPr lang="en-US" dirty="0" smtClean="0"/>
                <a:t>…</a:t>
              </a:r>
              <a:endParaRPr lang="en-US" dirty="0"/>
            </a:p>
          </p:txBody>
        </p:sp>
      </p:grpSp>
      <p:sp>
        <p:nvSpPr>
          <p:cNvPr id="38" name="Rounded Rectangle 37"/>
          <p:cNvSpPr/>
          <p:nvPr/>
        </p:nvSpPr>
        <p:spPr>
          <a:xfrm>
            <a:off x="1687947" y="3566659"/>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Caches</a:t>
            </a:r>
            <a:endParaRPr lang="en-US" dirty="0"/>
          </a:p>
        </p:txBody>
      </p:sp>
      <p:sp>
        <p:nvSpPr>
          <p:cNvPr id="15" name="Rounded Rectangle 14"/>
          <p:cNvSpPr/>
          <p:nvPr/>
        </p:nvSpPr>
        <p:spPr>
          <a:xfrm>
            <a:off x="3050310" y="2740876"/>
            <a:ext cx="2341417"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Traversal Framework</a:t>
            </a:r>
            <a:endParaRPr lang="en-US" dirty="0"/>
          </a:p>
        </p:txBody>
      </p:sp>
      <p:sp>
        <p:nvSpPr>
          <p:cNvPr id="16" name="Rounded Rectangle 15"/>
          <p:cNvSpPr/>
          <p:nvPr/>
        </p:nvSpPr>
        <p:spPr>
          <a:xfrm>
            <a:off x="5391728" y="2737436"/>
            <a:ext cx="174567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Graph Matching</a:t>
            </a:r>
            <a:endParaRPr lang="en-US" dirty="0"/>
          </a:p>
        </p:txBody>
      </p:sp>
    </p:spTree>
    <p:extLst>
      <p:ext uri="{BB962C8B-B14F-4D97-AF65-F5344CB8AC3E}">
        <p14:creationId xmlns:p14="http://schemas.microsoft.com/office/powerpoint/2010/main" val="138697662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after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1000"/>
                                        <p:tgtEl>
                                          <p:spTgt spid="40"/>
                                        </p:tgtEl>
                                      </p:cBhvr>
                                    </p:animEffect>
                                    <p:anim calcmode="lin" valueType="num">
                                      <p:cBhvr>
                                        <p:cTn id="8" dur="1000" fill="hold"/>
                                        <p:tgtEl>
                                          <p:spTgt spid="40"/>
                                        </p:tgtEl>
                                        <p:attrNameLst>
                                          <p:attrName>ppt_x</p:attrName>
                                        </p:attrNameLst>
                                      </p:cBhvr>
                                      <p:tavLst>
                                        <p:tav tm="0">
                                          <p:val>
                                            <p:strVal val="#ppt_x"/>
                                          </p:val>
                                        </p:tav>
                                        <p:tav tm="100000">
                                          <p:val>
                                            <p:strVal val="#ppt_x"/>
                                          </p:val>
                                        </p:tav>
                                      </p:tavLst>
                                    </p:anim>
                                    <p:anim calcmode="lin" valueType="num">
                                      <p:cBhvr>
                                        <p:cTn id="9" dur="900" decel="100000" fill="hold"/>
                                        <p:tgtEl>
                                          <p:spTgt spid="40"/>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40"/>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p:stCondLst>
                                    <p:cond delay="0"/>
                                  </p:stCondLst>
                                  <p:childTnLst>
                                    <p:set>
                                      <p:cBhvr>
                                        <p:cTn id="12" dur="1" fill="hold">
                                          <p:stCondLst>
                                            <p:cond delay="0"/>
                                          </p:stCondLst>
                                        </p:cTn>
                                        <p:tgtEl>
                                          <p:spTgt spid="39"/>
                                        </p:tgtEl>
                                        <p:attrNameLst>
                                          <p:attrName>style.visibility</p:attrName>
                                        </p:attrNameLst>
                                      </p:cBhvr>
                                      <p:to>
                                        <p:strVal val="visible"/>
                                      </p:to>
                                    </p:set>
                                    <p:animEffect transition="in" filter="fade">
                                      <p:cBhvr>
                                        <p:cTn id="13" dur="1000"/>
                                        <p:tgtEl>
                                          <p:spTgt spid="39"/>
                                        </p:tgtEl>
                                      </p:cBhvr>
                                    </p:animEffect>
                                    <p:anim calcmode="lin" valueType="num">
                                      <p:cBhvr>
                                        <p:cTn id="14" dur="1000" fill="hold"/>
                                        <p:tgtEl>
                                          <p:spTgt spid="39"/>
                                        </p:tgtEl>
                                        <p:attrNameLst>
                                          <p:attrName>ppt_x</p:attrName>
                                        </p:attrNameLst>
                                      </p:cBhvr>
                                      <p:tavLst>
                                        <p:tav tm="0">
                                          <p:val>
                                            <p:strVal val="#ppt_x"/>
                                          </p:val>
                                        </p:tav>
                                        <p:tav tm="100000">
                                          <p:val>
                                            <p:strVal val="#ppt_x"/>
                                          </p:val>
                                        </p:tav>
                                      </p:tavLst>
                                    </p:anim>
                                    <p:anim calcmode="lin" valueType="num">
                                      <p:cBhvr>
                                        <p:cTn id="15" dur="900" decel="100000" fill="hold"/>
                                        <p:tgtEl>
                                          <p:spTgt spid="39"/>
                                        </p:tgtEl>
                                        <p:attrNameLst>
                                          <p:attrName>ppt_y</p:attrName>
                                        </p:attrNameLst>
                                      </p:cBhvr>
                                      <p:tavLst>
                                        <p:tav tm="0">
                                          <p:val>
                                            <p:strVal val="#ppt_y+1"/>
                                          </p:val>
                                        </p:tav>
                                        <p:tav tm="100000">
                                          <p:val>
                                            <p:strVal val="#ppt_y-.03"/>
                                          </p:val>
                                        </p:tav>
                                      </p:tavLst>
                                    </p:anim>
                                    <p:anim calcmode="lin" valueType="num">
                                      <p:cBhvr>
                                        <p:cTn id="16" dur="100" accel="100000" fill="hold">
                                          <p:stCondLst>
                                            <p:cond delay="900"/>
                                          </p:stCondLst>
                                        </p:cTn>
                                        <p:tgtEl>
                                          <p:spTgt spid="39"/>
                                        </p:tgtEl>
                                        <p:attrNameLst>
                                          <p:attrName>ppt_y</p:attrName>
                                        </p:attrNameLst>
                                      </p:cBhvr>
                                      <p:tavLst>
                                        <p:tav tm="0">
                                          <p:val>
                                            <p:strVal val="#ppt_y-.03"/>
                                          </p:val>
                                        </p:tav>
                                        <p:tav tm="100000">
                                          <p:val>
                                            <p:strVal val="#ppt_y"/>
                                          </p:val>
                                        </p:tav>
                                      </p:tavLst>
                                    </p:anim>
                                  </p:childTnLst>
                                </p:cTn>
                              </p:par>
                              <p:par>
                                <p:cTn id="17" presetID="37" presetClass="entr" presetSubtype="0" fill="hold" grpId="0" nodeType="withEffect">
                                  <p:stCondLst>
                                    <p:cond delay="0"/>
                                  </p:stCondLst>
                                  <p:iterate type="lt">
                                    <p:tmPct val="0"/>
                                  </p:iterate>
                                  <p:childTnLst>
                                    <p:set>
                                      <p:cBhvr>
                                        <p:cTn id="18" dur="1" fill="hold">
                                          <p:stCondLst>
                                            <p:cond delay="0"/>
                                          </p:stCondLst>
                                        </p:cTn>
                                        <p:tgtEl>
                                          <p:spTgt spid="38"/>
                                        </p:tgtEl>
                                        <p:attrNameLst>
                                          <p:attrName>style.visibility</p:attrName>
                                        </p:attrNameLst>
                                      </p:cBhvr>
                                      <p:to>
                                        <p:strVal val="visible"/>
                                      </p:to>
                                    </p:set>
                                    <p:animEffect transition="in" filter="fade">
                                      <p:cBhvr>
                                        <p:cTn id="19" dur="1000"/>
                                        <p:tgtEl>
                                          <p:spTgt spid="38"/>
                                        </p:tgtEl>
                                      </p:cBhvr>
                                    </p:animEffect>
                                    <p:anim calcmode="lin" valueType="num">
                                      <p:cBhvr>
                                        <p:cTn id="20" dur="1000" fill="hold"/>
                                        <p:tgtEl>
                                          <p:spTgt spid="38"/>
                                        </p:tgtEl>
                                        <p:attrNameLst>
                                          <p:attrName>ppt_x</p:attrName>
                                        </p:attrNameLst>
                                      </p:cBhvr>
                                      <p:tavLst>
                                        <p:tav tm="0">
                                          <p:val>
                                            <p:strVal val="#ppt_x"/>
                                          </p:val>
                                        </p:tav>
                                        <p:tav tm="100000">
                                          <p:val>
                                            <p:strVal val="#ppt_x"/>
                                          </p:val>
                                        </p:tav>
                                      </p:tavLst>
                                    </p:anim>
                                    <p:anim calcmode="lin" valueType="num">
                                      <p:cBhvr>
                                        <p:cTn id="21" dur="900" decel="100000" fill="hold"/>
                                        <p:tgtEl>
                                          <p:spTgt spid="38"/>
                                        </p:tgtEl>
                                        <p:attrNameLst>
                                          <p:attrName>ppt_y</p:attrName>
                                        </p:attrNameLst>
                                      </p:cBhvr>
                                      <p:tavLst>
                                        <p:tav tm="0">
                                          <p:val>
                                            <p:strVal val="#ppt_y+1"/>
                                          </p:val>
                                        </p:tav>
                                        <p:tav tm="100000">
                                          <p:val>
                                            <p:strVal val="#ppt_y-.03"/>
                                          </p:val>
                                        </p:tav>
                                      </p:tavLst>
                                    </p:anim>
                                    <p:anim calcmode="lin" valueType="num">
                                      <p:cBhvr>
                                        <p:cTn id="22" dur="100" accel="100000" fill="hold">
                                          <p:stCondLst>
                                            <p:cond delay="900"/>
                                          </p:stCondLst>
                                        </p:cTn>
                                        <p:tgtEl>
                                          <p:spTgt spid="38"/>
                                        </p:tgtEl>
                                        <p:attrNameLst>
                                          <p:attrName>ppt_y</p:attrName>
                                        </p:attrNameLst>
                                      </p:cBhvr>
                                      <p:tavLst>
                                        <p:tav tm="0">
                                          <p:val>
                                            <p:strVal val="#ppt_y-.03"/>
                                          </p:val>
                                        </p:tav>
                                        <p:tav tm="100000">
                                          <p:val>
                                            <p:strVal val="#ppt_y"/>
                                          </p:val>
                                        </p:tav>
                                      </p:tavLst>
                                    </p:anim>
                                  </p:childTnLst>
                                </p:cTn>
                              </p:par>
                              <p:par>
                                <p:cTn id="23" presetID="37" presetClass="entr" presetSubtype="0" fill="hold" grpId="0" nodeType="withEffect">
                                  <p:stCondLst>
                                    <p:cond delay="0"/>
                                  </p:stCondLst>
                                  <p:childTnLst>
                                    <p:set>
                                      <p:cBhvr>
                                        <p:cTn id="24" dur="1" fill="hold">
                                          <p:stCondLst>
                                            <p:cond delay="0"/>
                                          </p:stCondLst>
                                        </p:cTn>
                                        <p:tgtEl>
                                          <p:spTgt spid="36"/>
                                        </p:tgtEl>
                                        <p:attrNameLst>
                                          <p:attrName>style.visibility</p:attrName>
                                        </p:attrNameLst>
                                      </p:cBhvr>
                                      <p:to>
                                        <p:strVal val="visible"/>
                                      </p:to>
                                    </p:set>
                                    <p:animEffect transition="in" filter="fade">
                                      <p:cBhvr>
                                        <p:cTn id="25" dur="1000"/>
                                        <p:tgtEl>
                                          <p:spTgt spid="36"/>
                                        </p:tgtEl>
                                      </p:cBhvr>
                                    </p:animEffect>
                                    <p:anim calcmode="lin" valueType="num">
                                      <p:cBhvr>
                                        <p:cTn id="26" dur="1000" fill="hold"/>
                                        <p:tgtEl>
                                          <p:spTgt spid="36"/>
                                        </p:tgtEl>
                                        <p:attrNameLst>
                                          <p:attrName>ppt_x</p:attrName>
                                        </p:attrNameLst>
                                      </p:cBhvr>
                                      <p:tavLst>
                                        <p:tav tm="0">
                                          <p:val>
                                            <p:strVal val="#ppt_x"/>
                                          </p:val>
                                        </p:tav>
                                        <p:tav tm="100000">
                                          <p:val>
                                            <p:strVal val="#ppt_x"/>
                                          </p:val>
                                        </p:tav>
                                      </p:tavLst>
                                    </p:anim>
                                    <p:anim calcmode="lin" valueType="num">
                                      <p:cBhvr>
                                        <p:cTn id="27" dur="900" decel="100000" fill="hold"/>
                                        <p:tgtEl>
                                          <p:spTgt spid="36"/>
                                        </p:tgtEl>
                                        <p:attrNameLst>
                                          <p:attrName>ppt_y</p:attrName>
                                        </p:attrNameLst>
                                      </p:cBhvr>
                                      <p:tavLst>
                                        <p:tav tm="0">
                                          <p:val>
                                            <p:strVal val="#ppt_y+1"/>
                                          </p:val>
                                        </p:tav>
                                        <p:tav tm="100000">
                                          <p:val>
                                            <p:strVal val="#ppt_y-.03"/>
                                          </p:val>
                                        </p:tav>
                                      </p:tavLst>
                                    </p:anim>
                                    <p:anim calcmode="lin" valueType="num">
                                      <p:cBhvr>
                                        <p:cTn id="28" dur="100" accel="100000" fill="hold">
                                          <p:stCondLst>
                                            <p:cond delay="900"/>
                                          </p:stCondLst>
                                        </p:cTn>
                                        <p:tgtEl>
                                          <p:spTgt spid="36"/>
                                        </p:tgtEl>
                                        <p:attrNameLst>
                                          <p:attrName>ppt_y</p:attrName>
                                        </p:attrNameLst>
                                      </p:cBhvr>
                                      <p:tavLst>
                                        <p:tav tm="0">
                                          <p:val>
                                            <p:strVal val="#ppt_y-.03"/>
                                          </p:val>
                                        </p:tav>
                                        <p:tav tm="100000">
                                          <p:val>
                                            <p:strVal val="#ppt_y"/>
                                          </p:val>
                                        </p:tav>
                                      </p:tavLst>
                                    </p:anim>
                                  </p:childTnLst>
                                </p:cTn>
                              </p:par>
                              <p:par>
                                <p:cTn id="29" presetID="37" presetClass="entr" presetSubtype="0" fill="hold" grpId="0" nodeType="withEffect">
                                  <p:stCondLst>
                                    <p:cond delay="0"/>
                                  </p:stCondLst>
                                  <p:childTnLst>
                                    <p:set>
                                      <p:cBhvr>
                                        <p:cTn id="30" dur="1" fill="hold">
                                          <p:stCondLst>
                                            <p:cond delay="0"/>
                                          </p:stCondLst>
                                        </p:cTn>
                                        <p:tgtEl>
                                          <p:spTgt spid="34"/>
                                        </p:tgtEl>
                                        <p:attrNameLst>
                                          <p:attrName>style.visibility</p:attrName>
                                        </p:attrNameLst>
                                      </p:cBhvr>
                                      <p:to>
                                        <p:strVal val="visible"/>
                                      </p:to>
                                    </p:set>
                                    <p:animEffect transition="in" filter="fade">
                                      <p:cBhvr>
                                        <p:cTn id="31" dur="1000"/>
                                        <p:tgtEl>
                                          <p:spTgt spid="34"/>
                                        </p:tgtEl>
                                      </p:cBhvr>
                                    </p:animEffect>
                                    <p:anim calcmode="lin" valueType="num">
                                      <p:cBhvr>
                                        <p:cTn id="32" dur="1000" fill="hold"/>
                                        <p:tgtEl>
                                          <p:spTgt spid="34"/>
                                        </p:tgtEl>
                                        <p:attrNameLst>
                                          <p:attrName>ppt_x</p:attrName>
                                        </p:attrNameLst>
                                      </p:cBhvr>
                                      <p:tavLst>
                                        <p:tav tm="0">
                                          <p:val>
                                            <p:strVal val="#ppt_x"/>
                                          </p:val>
                                        </p:tav>
                                        <p:tav tm="100000">
                                          <p:val>
                                            <p:strVal val="#ppt_x"/>
                                          </p:val>
                                        </p:tav>
                                      </p:tavLst>
                                    </p:anim>
                                    <p:anim calcmode="lin" valueType="num">
                                      <p:cBhvr>
                                        <p:cTn id="33" dur="900" decel="100000" fill="hold"/>
                                        <p:tgtEl>
                                          <p:spTgt spid="34"/>
                                        </p:tgtEl>
                                        <p:attrNameLst>
                                          <p:attrName>ppt_y</p:attrName>
                                        </p:attrNameLst>
                                      </p:cBhvr>
                                      <p:tavLst>
                                        <p:tav tm="0">
                                          <p:val>
                                            <p:strVal val="#ppt_y+1"/>
                                          </p:val>
                                        </p:tav>
                                        <p:tav tm="100000">
                                          <p:val>
                                            <p:strVal val="#ppt_y-.03"/>
                                          </p:val>
                                        </p:tav>
                                      </p:tavLst>
                                    </p:anim>
                                    <p:anim calcmode="lin" valueType="num">
                                      <p:cBhvr>
                                        <p:cTn id="34" dur="100" accel="100000" fill="hold">
                                          <p:stCondLst>
                                            <p:cond delay="900"/>
                                          </p:stCondLst>
                                        </p:cTn>
                                        <p:tgtEl>
                                          <p:spTgt spid="34"/>
                                        </p:tgtEl>
                                        <p:attrNameLst>
                                          <p:attrName>ppt_y</p:attrName>
                                        </p:attrNameLst>
                                      </p:cBhvr>
                                      <p:tavLst>
                                        <p:tav tm="0">
                                          <p:val>
                                            <p:strVal val="#ppt_y-.03"/>
                                          </p:val>
                                        </p:tav>
                                        <p:tav tm="100000">
                                          <p:val>
                                            <p:strVal val="#ppt_y"/>
                                          </p:val>
                                        </p:tav>
                                      </p:tavLst>
                                    </p:anim>
                                  </p:childTnLst>
                                </p:cTn>
                              </p:par>
                              <p:par>
                                <p:cTn id="35" presetID="37" presetClass="entr" presetSubtype="0"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1000"/>
                                        <p:tgtEl>
                                          <p:spTgt spid="16"/>
                                        </p:tgtEl>
                                      </p:cBhvr>
                                    </p:animEffect>
                                    <p:anim calcmode="lin" valueType="num">
                                      <p:cBhvr>
                                        <p:cTn id="38" dur="1000" fill="hold"/>
                                        <p:tgtEl>
                                          <p:spTgt spid="16"/>
                                        </p:tgtEl>
                                        <p:attrNameLst>
                                          <p:attrName>ppt_x</p:attrName>
                                        </p:attrNameLst>
                                      </p:cBhvr>
                                      <p:tavLst>
                                        <p:tav tm="0">
                                          <p:val>
                                            <p:strVal val="#ppt_x"/>
                                          </p:val>
                                        </p:tav>
                                        <p:tav tm="100000">
                                          <p:val>
                                            <p:strVal val="#ppt_x"/>
                                          </p:val>
                                        </p:tav>
                                      </p:tavLst>
                                    </p:anim>
                                    <p:anim calcmode="lin" valueType="num">
                                      <p:cBhvr>
                                        <p:cTn id="39" dur="900" decel="100000" fill="hold"/>
                                        <p:tgtEl>
                                          <p:spTgt spid="16"/>
                                        </p:tgtEl>
                                        <p:attrNameLst>
                                          <p:attrName>ppt_y</p:attrName>
                                        </p:attrNameLst>
                                      </p:cBhvr>
                                      <p:tavLst>
                                        <p:tav tm="0">
                                          <p:val>
                                            <p:strVal val="#ppt_y+1"/>
                                          </p:val>
                                        </p:tav>
                                        <p:tav tm="100000">
                                          <p:val>
                                            <p:strVal val="#ppt_y-.03"/>
                                          </p:val>
                                        </p:tav>
                                      </p:tavLst>
                                    </p:anim>
                                    <p:anim calcmode="lin" valueType="num">
                                      <p:cBhvr>
                                        <p:cTn id="40" dur="100" accel="100000" fill="hold">
                                          <p:stCondLst>
                                            <p:cond delay="900"/>
                                          </p:stCondLst>
                                        </p:cTn>
                                        <p:tgtEl>
                                          <p:spTgt spid="16"/>
                                        </p:tgtEl>
                                        <p:attrNameLst>
                                          <p:attrName>ppt_y</p:attrName>
                                        </p:attrNameLst>
                                      </p:cBhvr>
                                      <p:tavLst>
                                        <p:tav tm="0">
                                          <p:val>
                                            <p:strVal val="#ppt_y-.03"/>
                                          </p:val>
                                        </p:tav>
                                        <p:tav tm="100000">
                                          <p:val>
                                            <p:strVal val="#ppt_y"/>
                                          </p:val>
                                        </p:tav>
                                      </p:tavLst>
                                    </p:anim>
                                  </p:childTnLst>
                                </p:cTn>
                              </p:par>
                              <p:par>
                                <p:cTn id="41" presetID="37" presetClass="entr" presetSubtype="0" fill="hold" nodeType="withEffect">
                                  <p:stCondLst>
                                    <p:cond delay="0"/>
                                  </p:stCondLst>
                                  <p:childTnLst>
                                    <p:set>
                                      <p:cBhvr>
                                        <p:cTn id="42" dur="1" fill="hold">
                                          <p:stCondLst>
                                            <p:cond delay="0"/>
                                          </p:stCondLst>
                                        </p:cTn>
                                        <p:tgtEl>
                                          <p:spTgt spid="45"/>
                                        </p:tgtEl>
                                        <p:attrNameLst>
                                          <p:attrName>style.visibility</p:attrName>
                                        </p:attrNameLst>
                                      </p:cBhvr>
                                      <p:to>
                                        <p:strVal val="visible"/>
                                      </p:to>
                                    </p:set>
                                    <p:animEffect transition="in" filter="fade">
                                      <p:cBhvr>
                                        <p:cTn id="43" dur="1000"/>
                                        <p:tgtEl>
                                          <p:spTgt spid="45"/>
                                        </p:tgtEl>
                                      </p:cBhvr>
                                    </p:animEffect>
                                    <p:anim calcmode="lin" valueType="num">
                                      <p:cBhvr>
                                        <p:cTn id="44" dur="1000" fill="hold"/>
                                        <p:tgtEl>
                                          <p:spTgt spid="45"/>
                                        </p:tgtEl>
                                        <p:attrNameLst>
                                          <p:attrName>ppt_x</p:attrName>
                                        </p:attrNameLst>
                                      </p:cBhvr>
                                      <p:tavLst>
                                        <p:tav tm="0">
                                          <p:val>
                                            <p:strVal val="#ppt_x"/>
                                          </p:val>
                                        </p:tav>
                                        <p:tav tm="100000">
                                          <p:val>
                                            <p:strVal val="#ppt_x"/>
                                          </p:val>
                                        </p:tav>
                                      </p:tavLst>
                                    </p:anim>
                                    <p:anim calcmode="lin" valueType="num">
                                      <p:cBhvr>
                                        <p:cTn id="45" dur="900" decel="100000" fill="hold"/>
                                        <p:tgtEl>
                                          <p:spTgt spid="45"/>
                                        </p:tgtEl>
                                        <p:attrNameLst>
                                          <p:attrName>ppt_y</p:attrName>
                                        </p:attrNameLst>
                                      </p:cBhvr>
                                      <p:tavLst>
                                        <p:tav tm="0">
                                          <p:val>
                                            <p:strVal val="#ppt_y+1"/>
                                          </p:val>
                                        </p:tav>
                                        <p:tav tm="100000">
                                          <p:val>
                                            <p:strVal val="#ppt_y-.03"/>
                                          </p:val>
                                        </p:tav>
                                      </p:tavLst>
                                    </p:anim>
                                    <p:anim calcmode="lin" valueType="num">
                                      <p:cBhvr>
                                        <p:cTn id="46" dur="100" accel="100000" fill="hold">
                                          <p:stCondLst>
                                            <p:cond delay="900"/>
                                          </p:stCondLst>
                                        </p:cTn>
                                        <p:tgtEl>
                                          <p:spTgt spid="45"/>
                                        </p:tgtEl>
                                        <p:attrNameLst>
                                          <p:attrName>ppt_y</p:attrName>
                                        </p:attrNameLst>
                                      </p:cBhvr>
                                      <p:tavLst>
                                        <p:tav tm="0">
                                          <p:val>
                                            <p:strVal val="#ppt_y-.03"/>
                                          </p:val>
                                        </p:tav>
                                        <p:tav tm="100000">
                                          <p:val>
                                            <p:strVal val="#ppt_y"/>
                                          </p:val>
                                        </p:tav>
                                      </p:tavLst>
                                    </p:anim>
                                  </p:childTnLst>
                                </p:cTn>
                              </p:par>
                              <p:par>
                                <p:cTn id="47" presetID="37" presetClass="entr" presetSubtype="0" fill="hold" grpId="0" nodeType="withEffect">
                                  <p:stCondLst>
                                    <p:cond delay="0"/>
                                  </p:stCondLst>
                                  <p:childTnLst>
                                    <p:set>
                                      <p:cBhvr>
                                        <p:cTn id="48" dur="1" fill="hold">
                                          <p:stCondLst>
                                            <p:cond delay="0"/>
                                          </p:stCondLst>
                                        </p:cTn>
                                        <p:tgtEl>
                                          <p:spTgt spid="15"/>
                                        </p:tgtEl>
                                        <p:attrNameLst>
                                          <p:attrName>style.visibility</p:attrName>
                                        </p:attrNameLst>
                                      </p:cBhvr>
                                      <p:to>
                                        <p:strVal val="visible"/>
                                      </p:to>
                                    </p:set>
                                    <p:animEffect transition="in" filter="fade">
                                      <p:cBhvr>
                                        <p:cTn id="49" dur="1000"/>
                                        <p:tgtEl>
                                          <p:spTgt spid="15"/>
                                        </p:tgtEl>
                                      </p:cBhvr>
                                    </p:animEffect>
                                    <p:anim calcmode="lin" valueType="num">
                                      <p:cBhvr>
                                        <p:cTn id="50" dur="1000" fill="hold"/>
                                        <p:tgtEl>
                                          <p:spTgt spid="15"/>
                                        </p:tgtEl>
                                        <p:attrNameLst>
                                          <p:attrName>ppt_x</p:attrName>
                                        </p:attrNameLst>
                                      </p:cBhvr>
                                      <p:tavLst>
                                        <p:tav tm="0">
                                          <p:val>
                                            <p:strVal val="#ppt_x"/>
                                          </p:val>
                                        </p:tav>
                                        <p:tav tm="100000">
                                          <p:val>
                                            <p:strVal val="#ppt_x"/>
                                          </p:val>
                                        </p:tav>
                                      </p:tavLst>
                                    </p:anim>
                                    <p:anim calcmode="lin" valueType="num">
                                      <p:cBhvr>
                                        <p:cTn id="51" dur="900" decel="100000" fill="hold"/>
                                        <p:tgtEl>
                                          <p:spTgt spid="15"/>
                                        </p:tgtEl>
                                        <p:attrNameLst>
                                          <p:attrName>ppt_y</p:attrName>
                                        </p:attrNameLst>
                                      </p:cBhvr>
                                      <p:tavLst>
                                        <p:tav tm="0">
                                          <p:val>
                                            <p:strVal val="#ppt_y+1"/>
                                          </p:val>
                                        </p:tav>
                                        <p:tav tm="100000">
                                          <p:val>
                                            <p:strVal val="#ppt_y-.03"/>
                                          </p:val>
                                        </p:tav>
                                      </p:tavLst>
                                    </p:anim>
                                    <p:anim calcmode="lin" valueType="num">
                                      <p:cBhvr>
                                        <p:cTn id="52" dur="100" accel="100000" fill="hold">
                                          <p:stCondLst>
                                            <p:cond delay="900"/>
                                          </p:stCondLst>
                                        </p:cTn>
                                        <p:tgtEl>
                                          <p:spTgt spid="15"/>
                                        </p:tgtEl>
                                        <p:attrNameLst>
                                          <p:attrName>ppt_y</p:attrName>
                                        </p:attrNameLst>
                                      </p:cBhvr>
                                      <p:tavLst>
                                        <p:tav tm="0">
                                          <p:val>
                                            <p:strVal val="#ppt_y-.03"/>
                                          </p:val>
                                        </p:tav>
                                        <p:tav tm="100000">
                                          <p:val>
                                            <p:strVal val="#ppt_y"/>
                                          </p:val>
                                        </p:tav>
                                      </p:tavLst>
                                    </p:anim>
                                  </p:childTnLst>
                                </p:cTn>
                              </p:par>
                              <p:par>
                                <p:cTn id="53" presetID="37" presetClass="entr" presetSubtype="0" fill="hold" grpId="0" nodeType="withEffect">
                                  <p:stCondLst>
                                    <p:cond delay="0"/>
                                  </p:stCondLst>
                                  <p:childTnLst>
                                    <p:set>
                                      <p:cBhvr>
                                        <p:cTn id="54" dur="1" fill="hold">
                                          <p:stCondLst>
                                            <p:cond delay="0"/>
                                          </p:stCondLst>
                                        </p:cTn>
                                        <p:tgtEl>
                                          <p:spTgt spid="33"/>
                                        </p:tgtEl>
                                        <p:attrNameLst>
                                          <p:attrName>style.visibility</p:attrName>
                                        </p:attrNameLst>
                                      </p:cBhvr>
                                      <p:to>
                                        <p:strVal val="visible"/>
                                      </p:to>
                                    </p:set>
                                    <p:animEffect transition="in" filter="fade">
                                      <p:cBhvr>
                                        <p:cTn id="55" dur="1000"/>
                                        <p:tgtEl>
                                          <p:spTgt spid="33"/>
                                        </p:tgtEl>
                                      </p:cBhvr>
                                    </p:animEffect>
                                    <p:anim calcmode="lin" valueType="num">
                                      <p:cBhvr>
                                        <p:cTn id="56" dur="1000" fill="hold"/>
                                        <p:tgtEl>
                                          <p:spTgt spid="33"/>
                                        </p:tgtEl>
                                        <p:attrNameLst>
                                          <p:attrName>ppt_x</p:attrName>
                                        </p:attrNameLst>
                                      </p:cBhvr>
                                      <p:tavLst>
                                        <p:tav tm="0">
                                          <p:val>
                                            <p:strVal val="#ppt_x"/>
                                          </p:val>
                                        </p:tav>
                                        <p:tav tm="100000">
                                          <p:val>
                                            <p:strVal val="#ppt_x"/>
                                          </p:val>
                                        </p:tav>
                                      </p:tavLst>
                                    </p:anim>
                                    <p:anim calcmode="lin" valueType="num">
                                      <p:cBhvr>
                                        <p:cTn id="57" dur="900" decel="100000" fill="hold"/>
                                        <p:tgtEl>
                                          <p:spTgt spid="33"/>
                                        </p:tgtEl>
                                        <p:attrNameLst>
                                          <p:attrName>ppt_y</p:attrName>
                                        </p:attrNameLst>
                                      </p:cBhvr>
                                      <p:tavLst>
                                        <p:tav tm="0">
                                          <p:val>
                                            <p:strVal val="#ppt_y+1"/>
                                          </p:val>
                                        </p:tav>
                                        <p:tav tm="100000">
                                          <p:val>
                                            <p:strVal val="#ppt_y-.03"/>
                                          </p:val>
                                        </p:tav>
                                      </p:tavLst>
                                    </p:anim>
                                    <p:anim calcmode="lin" valueType="num">
                                      <p:cBhvr>
                                        <p:cTn id="58" dur="100" accel="100000" fill="hold">
                                          <p:stCondLst>
                                            <p:cond delay="900"/>
                                          </p:stCondLst>
                                        </p:cTn>
                                        <p:tgtEl>
                                          <p:spTgt spid="33"/>
                                        </p:tgtEl>
                                        <p:attrNameLst>
                                          <p:attrName>ppt_y</p:attrName>
                                        </p:attrNameLst>
                                      </p:cBhvr>
                                      <p:tavLst>
                                        <p:tav tm="0">
                                          <p:val>
                                            <p:strVal val="#ppt_y-.03"/>
                                          </p:val>
                                        </p:tav>
                                        <p:tav tm="100000">
                                          <p:val>
                                            <p:strVal val="#ppt_y"/>
                                          </p:val>
                                        </p:tav>
                                      </p:tavLst>
                                    </p:anim>
                                  </p:childTnLst>
                                </p:cTn>
                              </p:par>
                            </p:childTnLst>
                          </p:cTn>
                        </p:par>
                        <p:par>
                          <p:cTn id="59" fill="hold">
                            <p:stCondLst>
                              <p:cond delay="1000"/>
                            </p:stCondLst>
                            <p:childTnLst>
                              <p:par>
                                <p:cTn id="60" presetID="21" presetClass="emph" presetSubtype="0" fill="hold" grpId="1" nodeType="afterEffect">
                                  <p:stCondLst>
                                    <p:cond delay="1000"/>
                                  </p:stCondLst>
                                  <p:iterate type="lt">
                                    <p:tmPct val="0"/>
                                  </p:iterate>
                                  <p:childTnLst>
                                    <p:animClr clrSpc="hsl" dir="cw">
                                      <p:cBhvr override="childStyle">
                                        <p:cTn id="61" dur="500" fill="hold"/>
                                        <p:tgtEl>
                                          <p:spTgt spid="38"/>
                                        </p:tgtEl>
                                        <p:attrNameLst>
                                          <p:attrName>style.color</p:attrName>
                                        </p:attrNameLst>
                                      </p:cBhvr>
                                      <p:by>
                                        <p:hsl h="7200000" s="0" l="0"/>
                                      </p:by>
                                    </p:animClr>
                                    <p:animClr clrSpc="hsl" dir="cw">
                                      <p:cBhvr>
                                        <p:cTn id="62" dur="500" fill="hold"/>
                                        <p:tgtEl>
                                          <p:spTgt spid="38"/>
                                        </p:tgtEl>
                                        <p:attrNameLst>
                                          <p:attrName>fillcolor</p:attrName>
                                        </p:attrNameLst>
                                      </p:cBhvr>
                                      <p:by>
                                        <p:hsl h="7200000" s="0" l="0"/>
                                      </p:by>
                                    </p:animClr>
                                    <p:animClr clrSpc="hsl" dir="cw">
                                      <p:cBhvr>
                                        <p:cTn id="63" dur="500" fill="hold"/>
                                        <p:tgtEl>
                                          <p:spTgt spid="38"/>
                                        </p:tgtEl>
                                        <p:attrNameLst>
                                          <p:attrName>stroke.color</p:attrName>
                                        </p:attrNameLst>
                                      </p:cBhvr>
                                      <p:by>
                                        <p:hsl h="7200000" s="0" l="0"/>
                                      </p:by>
                                    </p:animClr>
                                    <p:set>
                                      <p:cBhvr>
                                        <p:cTn id="64" dur="500" fill="hold"/>
                                        <p:tgtEl>
                                          <p:spTgt spid="38"/>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3" grpId="0" animBg="1"/>
      <p:bldP spid="34" grpId="0" animBg="1"/>
      <p:bldP spid="39" grpId="0" animBg="1"/>
      <p:bldP spid="40" grpId="0" animBg="1"/>
      <p:bldP spid="38" grpId="0" animBg="1"/>
      <p:bldP spid="38" grpId="1" animBg="1"/>
      <p:bldP spid="15" grpId="0" animBg="1"/>
      <p:bldP spid="16"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Key-Value Stores</a:t>
            </a:r>
            <a:endParaRPr lang="en-US" dirty="0"/>
          </a:p>
        </p:txBody>
      </p:sp>
      <p:sp>
        <p:nvSpPr>
          <p:cNvPr id="3" name="Content Placeholder 2"/>
          <p:cNvSpPr>
            <a:spLocks noGrp="1"/>
          </p:cNvSpPr>
          <p:nvPr>
            <p:ph idx="1"/>
          </p:nvPr>
        </p:nvSpPr>
        <p:spPr/>
        <p:txBody>
          <a:bodyPr>
            <a:normAutofit/>
          </a:bodyPr>
          <a:lstStyle/>
          <a:p>
            <a:r>
              <a:rPr lang="en-US" dirty="0" smtClean="0"/>
              <a:t>“</a:t>
            </a:r>
            <a:r>
              <a:rPr lang="en-US" dirty="0"/>
              <a:t>Dynamo: Amazon’s Highly Available Key-Value Store” (2007</a:t>
            </a:r>
            <a:r>
              <a:rPr lang="en-US" dirty="0" smtClean="0"/>
              <a:t>)</a:t>
            </a:r>
            <a:endParaRPr lang="en-US" dirty="0"/>
          </a:p>
          <a:p>
            <a:r>
              <a:rPr lang="en-US" dirty="0"/>
              <a:t>Data model:</a:t>
            </a:r>
          </a:p>
          <a:p>
            <a:pPr lvl="1"/>
            <a:r>
              <a:rPr lang="en-US" dirty="0"/>
              <a:t>Global key-value mapping</a:t>
            </a:r>
          </a:p>
          <a:p>
            <a:pPr lvl="1"/>
            <a:r>
              <a:rPr lang="en-US" dirty="0" smtClean="0"/>
              <a:t>Big scalable </a:t>
            </a:r>
            <a:r>
              <a:rPr lang="en-US" dirty="0" err="1" smtClean="0"/>
              <a:t>HashMap</a:t>
            </a:r>
            <a:endParaRPr lang="en-US" dirty="0" smtClean="0"/>
          </a:p>
          <a:p>
            <a:pPr lvl="1"/>
            <a:r>
              <a:rPr lang="en-US" dirty="0" smtClean="0"/>
              <a:t>Highly fault tolerant (typically)</a:t>
            </a:r>
            <a:endParaRPr lang="en-US" dirty="0"/>
          </a:p>
          <a:p>
            <a:r>
              <a:rPr lang="en-US" dirty="0"/>
              <a:t>Examples:</a:t>
            </a:r>
          </a:p>
          <a:p>
            <a:pPr lvl="1"/>
            <a:r>
              <a:rPr lang="en-US" dirty="0" err="1" smtClean="0"/>
              <a:t>Riak</a:t>
            </a:r>
            <a:r>
              <a:rPr lang="en-US" dirty="0" smtClean="0"/>
              <a:t>, </a:t>
            </a:r>
            <a:r>
              <a:rPr lang="en-US" dirty="0" err="1" smtClean="0"/>
              <a:t>Redis</a:t>
            </a:r>
            <a:r>
              <a:rPr lang="en-US" dirty="0" smtClean="0"/>
              <a:t>, </a:t>
            </a:r>
            <a:r>
              <a:rPr lang="en-US" dirty="0" err="1" smtClean="0"/>
              <a:t>Voldemort</a:t>
            </a:r>
            <a:endParaRPr lang="en-US" dirty="0"/>
          </a:p>
        </p:txBody>
      </p:sp>
      <p:pic>
        <p:nvPicPr>
          <p:cNvPr id="4" name="Picture 3"/>
          <p:cNvPicPr>
            <a:picLocks noChangeAspect="1"/>
          </p:cNvPicPr>
          <p:nvPr/>
        </p:nvPicPr>
        <p:blipFill>
          <a:blip r:embed="rId3"/>
          <a:stretch>
            <a:fillRect/>
          </a:stretch>
        </p:blipFill>
        <p:spPr>
          <a:xfrm>
            <a:off x="6023264" y="2874819"/>
            <a:ext cx="1828800" cy="2133600"/>
          </a:xfrm>
          <a:prstGeom prst="rect">
            <a:avLst/>
          </a:prstGeom>
        </p:spPr>
      </p:pic>
    </p:spTree>
    <p:extLst>
      <p:ext uri="{BB962C8B-B14F-4D97-AF65-F5344CB8AC3E}">
        <p14:creationId xmlns:p14="http://schemas.microsoft.com/office/powerpoint/2010/main" val="295150877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 Humble Blade</a:t>
            </a:r>
            <a:endParaRPr lang="en-US" dirty="0"/>
          </a:p>
        </p:txBody>
      </p:sp>
      <p:sp>
        <p:nvSpPr>
          <p:cNvPr id="3" name="Content Placeholder 2"/>
          <p:cNvSpPr>
            <a:spLocks noGrp="1"/>
          </p:cNvSpPr>
          <p:nvPr>
            <p:ph idx="1"/>
          </p:nvPr>
        </p:nvSpPr>
        <p:spPr/>
        <p:txBody>
          <a:bodyPr/>
          <a:lstStyle/>
          <a:p>
            <a:r>
              <a:rPr lang="en-US" dirty="0" smtClean="0"/>
              <a:t>Blades are powerful!</a:t>
            </a:r>
          </a:p>
          <a:p>
            <a:r>
              <a:rPr lang="en-US" dirty="0" smtClean="0"/>
              <a:t>A typical blade will contain 128GB memory</a:t>
            </a:r>
          </a:p>
          <a:p>
            <a:pPr lvl="1"/>
            <a:r>
              <a:rPr lang="en-US" dirty="0" smtClean="0"/>
              <a:t>We can use most of that </a:t>
            </a:r>
          </a:p>
          <a:p>
            <a:r>
              <a:rPr lang="en-US" dirty="0" smtClean="0"/>
              <a:t>If O(dataset) ≈ O(memory) then we’re going to be very fast</a:t>
            </a:r>
          </a:p>
          <a:p>
            <a:pPr lvl="1"/>
            <a:r>
              <a:rPr lang="en-US" dirty="0" smtClean="0"/>
              <a:t>Remember we can do millions of traversals per second if the caches are warm</a:t>
            </a:r>
          </a:p>
        </p:txBody>
      </p:sp>
    </p:spTree>
    <p:extLst>
      <p:ext uri="{BB962C8B-B14F-4D97-AF65-F5344CB8AC3E}">
        <p14:creationId xmlns:p14="http://schemas.microsoft.com/office/powerpoint/2010/main" val="1661195452"/>
      </p:ext>
    </p:extLst>
  </p:cSld>
  <p:clrMapOvr>
    <a:masterClrMapping/>
  </p:clrMapOvr>
  <p:timing>
    <p:tnLst>
      <p:par>
        <p:cTn xmlns:p14="http://schemas.microsoft.com/office/powerpoint/2010/mai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Cache </a:t>
            </a:r>
            <a:r>
              <a:rPr lang="en-US" dirty="0" err="1" smtClean="0"/>
              <a:t>Sharding</a:t>
            </a:r>
            <a:endParaRPr lang="en-US" dirty="0"/>
          </a:p>
        </p:txBody>
      </p:sp>
      <p:sp>
        <p:nvSpPr>
          <p:cNvPr id="3" name="Content Placeholder 2"/>
          <p:cNvSpPr>
            <a:spLocks noGrp="1"/>
          </p:cNvSpPr>
          <p:nvPr>
            <p:ph idx="1"/>
          </p:nvPr>
        </p:nvSpPr>
        <p:spPr/>
        <p:txBody>
          <a:bodyPr>
            <a:normAutofit/>
          </a:bodyPr>
          <a:lstStyle/>
          <a:p>
            <a:r>
              <a:rPr lang="en-US" dirty="0" smtClean="0"/>
              <a:t>A strategy for coping with large data sets</a:t>
            </a:r>
          </a:p>
          <a:p>
            <a:pPr lvl="1"/>
            <a:r>
              <a:rPr lang="en-US" dirty="0" smtClean="0"/>
              <a:t>Terabyte scale</a:t>
            </a:r>
          </a:p>
          <a:p>
            <a:r>
              <a:rPr lang="en-US" dirty="0"/>
              <a:t>Too big to hold all in RAM on a single </a:t>
            </a:r>
            <a:r>
              <a:rPr lang="en-US" dirty="0" smtClean="0"/>
              <a:t>server</a:t>
            </a:r>
          </a:p>
          <a:p>
            <a:pPr lvl="1"/>
            <a:r>
              <a:rPr lang="en-US" dirty="0" smtClean="0"/>
              <a:t>Not </a:t>
            </a:r>
            <a:r>
              <a:rPr lang="en-US" dirty="0"/>
              <a:t>too big to </a:t>
            </a:r>
            <a:r>
              <a:rPr lang="en-US" dirty="0" smtClean="0"/>
              <a:t>worry about replicating it on disk</a:t>
            </a:r>
            <a:endParaRPr lang="en-US" dirty="0"/>
          </a:p>
          <a:p>
            <a:r>
              <a:rPr lang="en-US" dirty="0" smtClean="0"/>
              <a:t>Use each blade’s main memory to cache part of the dataset</a:t>
            </a:r>
          </a:p>
          <a:p>
            <a:pPr lvl="1"/>
            <a:r>
              <a:rPr lang="en-US" dirty="0" smtClean="0"/>
              <a:t>Try to keep caches warm</a:t>
            </a:r>
          </a:p>
          <a:p>
            <a:pPr lvl="1"/>
            <a:r>
              <a:rPr lang="en-US" dirty="0" smtClean="0"/>
              <a:t>Full data is replicated on each rack</a:t>
            </a:r>
          </a:p>
        </p:txBody>
      </p:sp>
    </p:spTree>
    <p:extLst>
      <p:ext uri="{BB962C8B-B14F-4D97-AF65-F5344CB8AC3E}">
        <p14:creationId xmlns:p14="http://schemas.microsoft.com/office/powerpoint/2010/main" val="4155913714"/>
      </p:ext>
    </p:extLst>
  </p:cSld>
  <p:clrMapOvr>
    <a:masterClrMapping/>
  </p:clrMapOvr>
  <p:timing>
    <p:tnLst>
      <p:par>
        <p:cTn xmlns:p14="http://schemas.microsoft.com/office/powerpoint/2010/mai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Consistent Routing</a:t>
            </a:r>
            <a:endParaRPr lang="en-US" dirty="0"/>
          </a:p>
        </p:txBody>
      </p:sp>
      <p:pic>
        <p:nvPicPr>
          <p:cNvPr id="4" name="Picture 3"/>
          <p:cNvPicPr>
            <a:picLocks noChangeAspect="1"/>
          </p:cNvPicPr>
          <p:nvPr/>
        </p:nvPicPr>
        <p:blipFill>
          <a:blip r:embed="rId3"/>
          <a:stretch>
            <a:fillRect/>
          </a:stretch>
        </p:blipFill>
        <p:spPr>
          <a:xfrm>
            <a:off x="722748" y="1200704"/>
            <a:ext cx="7077364" cy="4507286"/>
          </a:xfrm>
          <a:prstGeom prst="rect">
            <a:avLst/>
          </a:prstGeom>
        </p:spPr>
      </p:pic>
    </p:spTree>
    <p:extLst>
      <p:ext uri="{BB962C8B-B14F-4D97-AF65-F5344CB8AC3E}">
        <p14:creationId xmlns:p14="http://schemas.microsoft.com/office/powerpoint/2010/main" val="1500980361"/>
      </p:ext>
    </p:extLst>
  </p:cSld>
  <p:clrMapOvr>
    <a:masterClrMapping/>
  </p:clrMapOvr>
  <p:timing>
    <p:tnLst>
      <p:par>
        <p:cTn xmlns:p14="http://schemas.microsoft.com/office/powerpoint/2010/mai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Domain-specific </a:t>
            </a:r>
            <a:r>
              <a:rPr lang="en-US" dirty="0" err="1" smtClean="0"/>
              <a:t>sharding</a:t>
            </a:r>
            <a:endParaRPr lang="en-US" dirty="0"/>
          </a:p>
        </p:txBody>
      </p:sp>
      <p:sp>
        <p:nvSpPr>
          <p:cNvPr id="3" name="Content Placeholder 2"/>
          <p:cNvSpPr>
            <a:spLocks noGrp="1"/>
          </p:cNvSpPr>
          <p:nvPr>
            <p:ph idx="1"/>
          </p:nvPr>
        </p:nvSpPr>
        <p:spPr/>
        <p:txBody>
          <a:bodyPr/>
          <a:lstStyle/>
          <a:p>
            <a:r>
              <a:rPr lang="en-US" dirty="0" smtClean="0"/>
              <a:t>Eventually (Petabyte) level data cannot be replicated practically</a:t>
            </a:r>
          </a:p>
          <a:p>
            <a:r>
              <a:rPr lang="en-US" dirty="0" smtClean="0"/>
              <a:t>Need to shard data across machines</a:t>
            </a:r>
          </a:p>
          <a:p>
            <a:r>
              <a:rPr lang="en-US" b="1" dirty="0" smtClean="0"/>
              <a:t>Remember: no perfect algorithm exists</a:t>
            </a:r>
          </a:p>
          <a:p>
            <a:endParaRPr lang="en-US" b="1" dirty="0"/>
          </a:p>
          <a:p>
            <a:r>
              <a:rPr lang="en-US" dirty="0" smtClean="0"/>
              <a:t>But we humans sometimes have </a:t>
            </a:r>
            <a:r>
              <a:rPr lang="en-US" i="1" dirty="0" smtClean="0"/>
              <a:t>domain insight</a:t>
            </a:r>
            <a:endParaRPr lang="en-US" i="1" dirty="0"/>
          </a:p>
        </p:txBody>
      </p:sp>
    </p:spTree>
    <p:extLst>
      <p:ext uri="{BB962C8B-B14F-4D97-AF65-F5344CB8AC3E}">
        <p14:creationId xmlns:p14="http://schemas.microsoft.com/office/powerpoint/2010/main" val="2215292491"/>
      </p:ext>
    </p:extLst>
  </p:cSld>
  <p:clrMapOvr>
    <a:masterClrMapping/>
  </p:clrMapOvr>
  <p:timing>
    <p:tnLst>
      <p:par>
        <p:cTn xmlns:p14="http://schemas.microsoft.com/office/powerpoint/2010/mai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What we haven’t covered…</a:t>
            </a:r>
            <a:endParaRPr lang="en-US" dirty="0"/>
          </a:p>
        </p:txBody>
      </p:sp>
    </p:spTree>
    <p:extLst>
      <p:ext uri="{BB962C8B-B14F-4D97-AF65-F5344CB8AC3E}">
        <p14:creationId xmlns:p14="http://schemas.microsoft.com/office/powerpoint/2010/main" val="2975373996"/>
      </p:ext>
    </p:extLst>
  </p:cSld>
  <p:clrMapOvr>
    <a:masterClrMapping/>
  </p:clrMapOvr>
  <p:timing>
    <p:tnLst>
      <p:par>
        <p:cTn xmlns:p14="http://schemas.microsoft.com/office/powerpoint/2010/mai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Advanced Neo4j Topics</a:t>
            </a:r>
            <a:endParaRPr lang="en-US" dirty="0"/>
          </a:p>
        </p:txBody>
      </p:sp>
      <p:sp>
        <p:nvSpPr>
          <p:cNvPr id="3" name="Content Placeholder 2"/>
          <p:cNvSpPr>
            <a:spLocks noGrp="1"/>
          </p:cNvSpPr>
          <p:nvPr>
            <p:ph idx="1"/>
          </p:nvPr>
        </p:nvSpPr>
        <p:spPr/>
        <p:txBody>
          <a:bodyPr/>
          <a:lstStyle/>
          <a:p>
            <a:r>
              <a:rPr lang="en-US" dirty="0" smtClean="0"/>
              <a:t>Kernel extensions</a:t>
            </a:r>
          </a:p>
          <a:p>
            <a:pPr lvl="1"/>
            <a:r>
              <a:rPr lang="en-US" dirty="0" smtClean="0"/>
              <a:t>Add your own code to adapt the kernel</a:t>
            </a:r>
          </a:p>
          <a:p>
            <a:r>
              <a:rPr lang="en-US" smtClean="0"/>
              <a:t>REST managed</a:t>
            </a:r>
            <a:r>
              <a:rPr lang="en-US" dirty="0" smtClean="0"/>
              <a:t>/unmanaged extensions</a:t>
            </a:r>
          </a:p>
          <a:p>
            <a:pPr lvl="1"/>
            <a:r>
              <a:rPr lang="en-US" dirty="0" smtClean="0"/>
              <a:t>Add your code to the server</a:t>
            </a:r>
          </a:p>
          <a:p>
            <a:r>
              <a:rPr lang="en-US" dirty="0" err="1" smtClean="0"/>
              <a:t>Eventing</a:t>
            </a:r>
            <a:r>
              <a:rPr lang="en-US" dirty="0" smtClean="0"/>
              <a:t> inside the database</a:t>
            </a:r>
          </a:p>
          <a:p>
            <a:pPr lvl="1"/>
            <a:r>
              <a:rPr lang="en-US" dirty="0" smtClean="0"/>
              <a:t>Listen for transaction lifecycles and respond</a:t>
            </a:r>
          </a:p>
          <a:p>
            <a:r>
              <a:rPr lang="en-US" dirty="0" smtClean="0"/>
              <a:t>Running HA</a:t>
            </a:r>
          </a:p>
          <a:p>
            <a:pPr lvl="1"/>
            <a:r>
              <a:rPr lang="en-US" dirty="0" smtClean="0"/>
              <a:t>Chef recipes, </a:t>
            </a:r>
            <a:r>
              <a:rPr lang="en-US" dirty="0" err="1" smtClean="0"/>
              <a:t>ZooKeeper</a:t>
            </a:r>
            <a:r>
              <a:rPr lang="en-US" dirty="0" smtClean="0"/>
              <a:t>, Ops hygiene</a:t>
            </a:r>
          </a:p>
          <a:p>
            <a:endParaRPr lang="en-US" dirty="0"/>
          </a:p>
        </p:txBody>
      </p:sp>
    </p:spTree>
    <p:extLst>
      <p:ext uri="{BB962C8B-B14F-4D97-AF65-F5344CB8AC3E}">
        <p14:creationId xmlns:p14="http://schemas.microsoft.com/office/powerpoint/2010/main" val="1793063537"/>
      </p:ext>
    </p:extLst>
  </p:cSld>
  <p:clrMapOvr>
    <a:masterClrMapping/>
  </p:clrMapOvr>
  <p:timing>
    <p:tnLst>
      <p:par>
        <p:cTn xmlns:p14="http://schemas.microsoft.com/office/powerpoint/2010/mai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REST API</a:t>
            </a:r>
            <a:endParaRPr lang="en-US" dirty="0"/>
          </a:p>
        </p:txBody>
      </p:sp>
      <p:sp>
        <p:nvSpPr>
          <p:cNvPr id="3" name="Content Placeholder 2"/>
          <p:cNvSpPr>
            <a:spLocks noGrp="1"/>
          </p:cNvSpPr>
          <p:nvPr>
            <p:ph idx="1"/>
          </p:nvPr>
        </p:nvSpPr>
        <p:spPr/>
        <p:txBody>
          <a:bodyPr/>
          <a:lstStyle/>
          <a:p>
            <a:r>
              <a:rPr lang="en-US" dirty="0" smtClean="0"/>
              <a:t>Hypermedia API suited to </a:t>
            </a:r>
            <a:r>
              <a:rPr lang="en-US" b="1" i="1" dirty="0" smtClean="0"/>
              <a:t>management</a:t>
            </a:r>
            <a:r>
              <a:rPr lang="en-US" dirty="0" smtClean="0"/>
              <a:t>/browsing/simple discovery</a:t>
            </a:r>
          </a:p>
          <a:p>
            <a:r>
              <a:rPr lang="en-US" dirty="0" smtClean="0"/>
              <a:t>HTML and JSON support</a:t>
            </a:r>
          </a:p>
          <a:p>
            <a:r>
              <a:rPr lang="en-US" dirty="0" smtClean="0"/>
              <a:t>Extensible through plugins and unmanaged extensions</a:t>
            </a:r>
            <a:endParaRPr lang="en-US" dirty="0"/>
          </a:p>
        </p:txBody>
      </p:sp>
    </p:spTree>
    <p:extLst>
      <p:ext uri="{BB962C8B-B14F-4D97-AF65-F5344CB8AC3E}">
        <p14:creationId xmlns:p14="http://schemas.microsoft.com/office/powerpoint/2010/main" val="550151534"/>
      </p:ext>
    </p:extLst>
  </p:cSld>
  <p:clrMapOvr>
    <a:masterClrMapping/>
  </p:clrMapOvr>
  <p:timing>
    <p:tnLst>
      <p:par>
        <p:cTn xmlns:p14="http://schemas.microsoft.com/office/powerpoint/2010/mai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Spring Data Graph</a:t>
            </a:r>
            <a:endParaRPr lang="en-US" dirty="0"/>
          </a:p>
        </p:txBody>
      </p:sp>
      <p:sp>
        <p:nvSpPr>
          <p:cNvPr id="3" name="Content Placeholder 2"/>
          <p:cNvSpPr>
            <a:spLocks noGrp="1"/>
          </p:cNvSpPr>
          <p:nvPr>
            <p:ph idx="1"/>
          </p:nvPr>
        </p:nvSpPr>
        <p:spPr/>
        <p:txBody>
          <a:bodyPr/>
          <a:lstStyle/>
          <a:p>
            <a:r>
              <a:rPr lang="en-US" dirty="0" smtClean="0"/>
              <a:t>Part of the Spring Data project</a:t>
            </a:r>
          </a:p>
          <a:p>
            <a:r>
              <a:rPr lang="en-US" dirty="0"/>
              <a:t>Domain objects backed by Nodes and Relationships</a:t>
            </a:r>
          </a:p>
          <a:p>
            <a:pPr lvl="1"/>
            <a:r>
              <a:rPr lang="en-US" dirty="0"/>
              <a:t>Wired up with </a:t>
            </a:r>
            <a:r>
              <a:rPr lang="en-US" dirty="0" err="1"/>
              <a:t>AspectJ</a:t>
            </a:r>
            <a:r>
              <a:rPr lang="en-US" dirty="0"/>
              <a:t> aspects</a:t>
            </a:r>
          </a:p>
          <a:p>
            <a:r>
              <a:rPr lang="en-US" dirty="0" smtClean="0"/>
              <a:t>A clean domain layer above Neo4j</a:t>
            </a:r>
          </a:p>
          <a:p>
            <a:pPr lvl="1"/>
            <a:r>
              <a:rPr lang="en-US" dirty="0" smtClean="0"/>
              <a:t>If you accept </a:t>
            </a:r>
            <a:r>
              <a:rPr lang="en-US" dirty="0" err="1" smtClean="0"/>
              <a:t>AspectJ</a:t>
            </a:r>
            <a:r>
              <a:rPr lang="en-US" dirty="0" smtClean="0"/>
              <a:t> into your life that is</a:t>
            </a:r>
          </a:p>
        </p:txBody>
      </p:sp>
    </p:spTree>
    <p:extLst>
      <p:ext uri="{BB962C8B-B14F-4D97-AF65-F5344CB8AC3E}">
        <p14:creationId xmlns:p14="http://schemas.microsoft.com/office/powerpoint/2010/main" val="3355544439"/>
      </p:ext>
    </p:extLst>
  </p:cSld>
  <p:clrMapOvr>
    <a:masterClrMapping/>
  </p:clrMapOvr>
  <p:timing>
    <p:tnLst>
      <p:par>
        <p:cTn xmlns:p14="http://schemas.microsoft.com/office/powerpoint/2010/mai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Neo4j Spatial</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Domain-specific add-on library for Geo computing</a:t>
            </a:r>
          </a:p>
          <a:p>
            <a:r>
              <a:rPr lang="en-US" dirty="0"/>
              <a:t>Storage </a:t>
            </a:r>
            <a:endParaRPr lang="en-US" dirty="0" smtClean="0"/>
          </a:p>
          <a:p>
            <a:pPr lvl="1"/>
            <a:r>
              <a:rPr lang="en-US" dirty="0" smtClean="0"/>
              <a:t>Store </a:t>
            </a:r>
            <a:r>
              <a:rPr lang="en-US" dirty="0"/>
              <a:t>spatial objects in a way that </a:t>
            </a:r>
            <a:r>
              <a:rPr lang="en-US" dirty="0" smtClean="0"/>
              <a:t>supports spatial </a:t>
            </a:r>
            <a:r>
              <a:rPr lang="en-US" dirty="0"/>
              <a:t>requirements</a:t>
            </a:r>
          </a:p>
          <a:p>
            <a:r>
              <a:rPr lang="en-US" dirty="0" smtClean="0"/>
              <a:t>Search</a:t>
            </a:r>
          </a:p>
          <a:p>
            <a:pPr lvl="1"/>
            <a:r>
              <a:rPr lang="en-US" dirty="0" smtClean="0"/>
              <a:t>Index spatial </a:t>
            </a:r>
            <a:r>
              <a:rPr lang="en-US" dirty="0"/>
              <a:t>data for optimal search performance (both time and memory) as well as performance of spatial operations</a:t>
            </a:r>
          </a:p>
          <a:p>
            <a:r>
              <a:rPr lang="en-US" dirty="0" smtClean="0"/>
              <a:t>Operations</a:t>
            </a:r>
          </a:p>
          <a:p>
            <a:pPr lvl="1"/>
            <a:r>
              <a:rPr lang="en-US" dirty="0" smtClean="0"/>
              <a:t>Provide common </a:t>
            </a:r>
            <a:r>
              <a:rPr lang="en-US" dirty="0"/>
              <a:t>spatial operations in the Neo4j </a:t>
            </a:r>
            <a:r>
              <a:rPr lang="en-US" dirty="0" smtClean="0"/>
              <a:t>API</a:t>
            </a:r>
            <a:endParaRPr lang="en-US" dirty="0"/>
          </a:p>
          <a:p>
            <a:r>
              <a:rPr lang="en-US" dirty="0"/>
              <a:t>I/</a:t>
            </a:r>
            <a:r>
              <a:rPr lang="en-US" dirty="0" smtClean="0"/>
              <a:t>O</a:t>
            </a:r>
          </a:p>
          <a:p>
            <a:pPr lvl="1"/>
            <a:r>
              <a:rPr lang="en-US" dirty="0" smtClean="0"/>
              <a:t>Support import </a:t>
            </a:r>
            <a:r>
              <a:rPr lang="en-US" dirty="0"/>
              <a:t>and </a:t>
            </a:r>
            <a:r>
              <a:rPr lang="en-US" dirty="0" smtClean="0"/>
              <a:t>export of </a:t>
            </a:r>
            <a:r>
              <a:rPr lang="en-US" dirty="0"/>
              <a:t>spatial data using </a:t>
            </a:r>
            <a:r>
              <a:rPr lang="en-US" dirty="0" smtClean="0"/>
              <a:t/>
            </a:r>
            <a:br>
              <a:rPr lang="en-US" dirty="0" smtClean="0"/>
            </a:br>
            <a:r>
              <a:rPr lang="en-US" dirty="0" smtClean="0"/>
              <a:t>popular </a:t>
            </a:r>
            <a:r>
              <a:rPr lang="en-US" dirty="0"/>
              <a:t>spatial standards </a:t>
            </a:r>
          </a:p>
        </p:txBody>
      </p:sp>
    </p:spTree>
    <p:extLst>
      <p:ext uri="{BB962C8B-B14F-4D97-AF65-F5344CB8AC3E}">
        <p14:creationId xmlns:p14="http://schemas.microsoft.com/office/powerpoint/2010/main" val="4123658452"/>
      </p:ext>
    </p:extLst>
  </p:cSld>
  <p:clrMapOvr>
    <a:masterClrMapping/>
  </p:clrMapOvr>
  <p:timing>
    <p:tnLst>
      <p:par>
        <p:cTn xmlns:p14="http://schemas.microsoft.com/office/powerpoint/2010/mai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Tinkerpop</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The </a:t>
            </a:r>
            <a:r>
              <a:rPr lang="en-US" dirty="0" err="1" smtClean="0"/>
              <a:t>Tinkerpop</a:t>
            </a:r>
            <a:r>
              <a:rPr lang="en-US" dirty="0" smtClean="0"/>
              <a:t> stack gives us more ways to interact with </a:t>
            </a:r>
            <a:r>
              <a:rPr lang="en-US" i="1" dirty="0" smtClean="0"/>
              <a:t>most</a:t>
            </a:r>
            <a:r>
              <a:rPr lang="en-US" dirty="0" smtClean="0"/>
              <a:t> graph databases</a:t>
            </a:r>
          </a:p>
          <a:p>
            <a:r>
              <a:rPr lang="en-US" dirty="0" smtClean="0"/>
              <a:t>Standard API</a:t>
            </a:r>
          </a:p>
          <a:p>
            <a:pPr lvl="1"/>
            <a:r>
              <a:rPr lang="en-US" dirty="0" smtClean="0"/>
              <a:t>Based on the Neo4j API </a:t>
            </a:r>
            <a:r>
              <a:rPr lang="en-US" dirty="0" smtClean="0">
                <a:sym typeface="Wingdings"/>
              </a:rPr>
              <a:t></a:t>
            </a:r>
            <a:endParaRPr lang="en-US" dirty="0" smtClean="0"/>
          </a:p>
          <a:p>
            <a:r>
              <a:rPr lang="en-US" dirty="0" smtClean="0"/>
              <a:t>Query Language</a:t>
            </a:r>
          </a:p>
          <a:p>
            <a:pPr lvl="1"/>
            <a:r>
              <a:rPr lang="en-US" dirty="0" smtClean="0"/>
              <a:t>Gremlin – </a:t>
            </a:r>
            <a:r>
              <a:rPr lang="en-US" dirty="0" err="1" smtClean="0"/>
              <a:t>XPath</a:t>
            </a:r>
            <a:r>
              <a:rPr lang="en-US" dirty="0" smtClean="0"/>
              <a:t> for graphs</a:t>
            </a:r>
          </a:p>
          <a:p>
            <a:r>
              <a:rPr lang="en-US" dirty="0" smtClean="0"/>
              <a:t>SPARQL support</a:t>
            </a:r>
          </a:p>
          <a:p>
            <a:r>
              <a:rPr lang="en-US" dirty="0" smtClean="0"/>
              <a:t>RDF Support</a:t>
            </a:r>
          </a:p>
          <a:p>
            <a:r>
              <a:rPr lang="en-US" dirty="0" smtClean="0"/>
              <a:t>And more…</a:t>
            </a:r>
          </a:p>
        </p:txBody>
      </p:sp>
      <p:pic>
        <p:nvPicPr>
          <p:cNvPr id="4" name="Picture 3"/>
          <p:cNvPicPr>
            <a:picLocks noChangeAspect="1"/>
          </p:cNvPicPr>
          <p:nvPr/>
        </p:nvPicPr>
        <p:blipFill>
          <a:blip r:embed="rId2"/>
          <a:stretch>
            <a:fillRect/>
          </a:stretch>
        </p:blipFill>
        <p:spPr>
          <a:xfrm>
            <a:off x="2410691" y="436418"/>
            <a:ext cx="812800" cy="812800"/>
          </a:xfrm>
          <a:prstGeom prst="rect">
            <a:avLst/>
          </a:prstGeom>
        </p:spPr>
      </p:pic>
    </p:spTree>
    <p:extLst>
      <p:ext uri="{BB962C8B-B14F-4D97-AF65-F5344CB8AC3E}">
        <p14:creationId xmlns:p14="http://schemas.microsoft.com/office/powerpoint/2010/main" val="1296652782"/>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 and Cons</a:t>
            </a:r>
            <a:endParaRPr lang="en-US" dirty="0"/>
          </a:p>
        </p:txBody>
      </p:sp>
      <p:sp>
        <p:nvSpPr>
          <p:cNvPr id="3" name="Content Placeholder 2"/>
          <p:cNvSpPr>
            <a:spLocks noGrp="1"/>
          </p:cNvSpPr>
          <p:nvPr>
            <p:ph idx="1"/>
          </p:nvPr>
        </p:nvSpPr>
        <p:spPr/>
        <p:txBody>
          <a:bodyPr/>
          <a:lstStyle/>
          <a:p>
            <a:r>
              <a:rPr lang="en-US" dirty="0"/>
              <a:t>Strengths</a:t>
            </a:r>
          </a:p>
          <a:p>
            <a:pPr lvl="1"/>
            <a:r>
              <a:rPr lang="en-US" dirty="0"/>
              <a:t>Simple data </a:t>
            </a:r>
            <a:r>
              <a:rPr lang="en-US" dirty="0" smtClean="0"/>
              <a:t>model</a:t>
            </a:r>
            <a:endParaRPr lang="en-US" dirty="0"/>
          </a:p>
          <a:p>
            <a:pPr lvl="1"/>
            <a:r>
              <a:rPr lang="en-US" dirty="0"/>
              <a:t>Great at scaling out </a:t>
            </a:r>
            <a:r>
              <a:rPr lang="en-US" dirty="0" smtClean="0"/>
              <a:t>horizontally</a:t>
            </a:r>
          </a:p>
          <a:p>
            <a:pPr lvl="2"/>
            <a:r>
              <a:rPr lang="en-US" dirty="0" smtClean="0"/>
              <a:t>Scalable</a:t>
            </a:r>
          </a:p>
          <a:p>
            <a:pPr lvl="2"/>
            <a:r>
              <a:rPr lang="en-US" dirty="0" smtClean="0"/>
              <a:t>Available</a:t>
            </a:r>
            <a:endParaRPr lang="en-US" dirty="0"/>
          </a:p>
          <a:p>
            <a:r>
              <a:rPr lang="en-US" dirty="0"/>
              <a:t>Weaknesses:</a:t>
            </a:r>
          </a:p>
          <a:p>
            <a:pPr lvl="1"/>
            <a:r>
              <a:rPr lang="en-US" dirty="0"/>
              <a:t>Simplistic data model</a:t>
            </a:r>
          </a:p>
          <a:p>
            <a:pPr lvl="1"/>
            <a:r>
              <a:rPr lang="en-US" dirty="0"/>
              <a:t>Poor for complex data</a:t>
            </a:r>
          </a:p>
        </p:txBody>
      </p:sp>
    </p:spTree>
    <p:extLst>
      <p:ext uri="{BB962C8B-B14F-4D97-AF65-F5344CB8AC3E}">
        <p14:creationId xmlns:p14="http://schemas.microsoft.com/office/powerpoint/2010/main" val="1541101166"/>
      </p:ext>
    </p:extLst>
  </p:cSld>
  <p:clrMapOvr>
    <a:masterClrMapping/>
  </p:clrMapOvr>
  <p:timing>
    <p:tnLst>
      <p:par>
        <p:cTn xmlns:p14="http://schemas.microsoft.com/office/powerpoint/2010/mai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58800" y="914809"/>
            <a:ext cx="7772400" cy="1729100"/>
          </a:xfrm>
        </p:spPr>
        <p:txBody>
          <a:bodyPr>
            <a:normAutofit/>
          </a:bodyPr>
          <a:lstStyle/>
          <a:p>
            <a:r>
              <a:rPr lang="en-US" dirty="0" smtClean="0"/>
              <a:t>This is just the beginning...</a:t>
            </a:r>
            <a:br>
              <a:rPr lang="en-US" dirty="0" smtClean="0"/>
            </a:br>
            <a:r>
              <a:rPr lang="en-US" dirty="0" smtClean="0"/>
              <a:t>visit </a:t>
            </a:r>
            <a:r>
              <a:rPr lang="en-US" b="1" dirty="0" smtClean="0"/>
              <a:t>http://neo4j.org</a:t>
            </a:r>
            <a:r>
              <a:rPr lang="en-US" dirty="0" smtClean="0"/>
              <a:t> for more!</a:t>
            </a:r>
            <a:endParaRPr lang="en-US" sz="7600" dirty="0"/>
          </a:p>
        </p:txBody>
      </p:sp>
      <p:pic>
        <p:nvPicPr>
          <p:cNvPr id="5" name="Picture 4"/>
          <p:cNvPicPr>
            <a:picLocks noChangeAspect="1"/>
          </p:cNvPicPr>
          <p:nvPr/>
        </p:nvPicPr>
        <p:blipFill>
          <a:blip r:embed="rId2"/>
          <a:stretch>
            <a:fillRect/>
          </a:stretch>
        </p:blipFill>
        <p:spPr>
          <a:xfrm>
            <a:off x="6477000" y="0"/>
            <a:ext cx="2551545" cy="1275773"/>
          </a:xfrm>
          <a:prstGeom prst="rect">
            <a:avLst/>
          </a:prstGeom>
        </p:spPr>
      </p:pic>
      <p:sp>
        <p:nvSpPr>
          <p:cNvPr id="6" name="Subtitle 5"/>
          <p:cNvSpPr>
            <a:spLocks noGrp="1"/>
          </p:cNvSpPr>
          <p:nvPr>
            <p:ph type="subTitle" idx="1"/>
          </p:nvPr>
        </p:nvSpPr>
        <p:spPr>
          <a:xfrm>
            <a:off x="558800" y="2444170"/>
            <a:ext cx="7938654" cy="823194"/>
          </a:xfrm>
        </p:spPr>
        <p:txBody>
          <a:bodyPr/>
          <a:lstStyle/>
          <a:p>
            <a:r>
              <a:rPr lang="en-US" dirty="0"/>
              <a:t>Remember to complete your evaluation </a:t>
            </a:r>
            <a:r>
              <a:rPr lang="en-US" dirty="0" smtClean="0"/>
              <a:t>forms</a:t>
            </a:r>
            <a:endParaRPr lang="en-US" dirty="0"/>
          </a:p>
        </p:txBody>
      </p:sp>
      <p:sp>
        <p:nvSpPr>
          <p:cNvPr id="7" name="Subtitle 2"/>
          <p:cNvSpPr txBox="1">
            <a:spLocks/>
          </p:cNvSpPr>
          <p:nvPr/>
        </p:nvSpPr>
        <p:spPr>
          <a:xfrm>
            <a:off x="276063" y="3423227"/>
            <a:ext cx="4128963" cy="1752600"/>
          </a:xfrm>
          <a:prstGeom prst="rect">
            <a:avLst/>
          </a:prstGeom>
        </p:spPr>
        <p:txBody>
          <a:bodyPr vert="horz" lIns="91440" tIns="45720" rIns="91440" bIns="45720" rtlCol="0">
            <a:normAutofit fontScale="92500"/>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dirty="0" smtClean="0"/>
              <a:t>Ian Robinson</a:t>
            </a:r>
          </a:p>
          <a:p>
            <a:r>
              <a:rPr lang="en-US" dirty="0" smtClean="0"/>
              <a:t>http://</a:t>
            </a:r>
            <a:r>
              <a:rPr lang="en-US" dirty="0" err="1" smtClean="0"/>
              <a:t>ian</a:t>
            </a:r>
            <a:r>
              <a:rPr lang="en-US" b="1" dirty="0" err="1" smtClean="0"/>
              <a:t>S</a:t>
            </a:r>
            <a:r>
              <a:rPr lang="en-US" dirty="0" err="1" smtClean="0"/>
              <a:t>robinson.com</a:t>
            </a:r>
            <a:endParaRPr lang="en-US" dirty="0" smtClean="0"/>
          </a:p>
          <a:p>
            <a:r>
              <a:rPr lang="en-US" dirty="0" smtClean="0"/>
              <a:t>@</a:t>
            </a:r>
            <a:r>
              <a:rPr lang="en-US" dirty="0" err="1" smtClean="0"/>
              <a:t>ian</a:t>
            </a:r>
            <a:r>
              <a:rPr lang="en-US" b="1" dirty="0" err="1" smtClean="0"/>
              <a:t>S</a:t>
            </a:r>
            <a:r>
              <a:rPr lang="en-US" dirty="0" err="1" smtClean="0"/>
              <a:t>robinson</a:t>
            </a:r>
            <a:endParaRPr lang="en-US" dirty="0" smtClean="0"/>
          </a:p>
        </p:txBody>
      </p:sp>
      <p:sp>
        <p:nvSpPr>
          <p:cNvPr id="8" name="Subtitle 2"/>
          <p:cNvSpPr txBox="1">
            <a:spLocks/>
          </p:cNvSpPr>
          <p:nvPr/>
        </p:nvSpPr>
        <p:spPr>
          <a:xfrm>
            <a:off x="4570006" y="3423224"/>
            <a:ext cx="4128963" cy="1752600"/>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dirty="0" smtClean="0"/>
              <a:t>Jim Webber</a:t>
            </a:r>
          </a:p>
          <a:p>
            <a:r>
              <a:rPr lang="en-US" dirty="0" smtClean="0"/>
              <a:t>http://</a:t>
            </a:r>
            <a:r>
              <a:rPr lang="en-US" dirty="0" err="1" smtClean="0"/>
              <a:t>jimwebber.org</a:t>
            </a:r>
            <a:endParaRPr lang="en-US" dirty="0" smtClean="0"/>
          </a:p>
          <a:p>
            <a:r>
              <a:rPr lang="en-US" dirty="0" smtClean="0"/>
              <a:t>@</a:t>
            </a:r>
            <a:r>
              <a:rPr lang="en-US" dirty="0" err="1" smtClean="0"/>
              <a:t>jimwebber</a:t>
            </a:r>
            <a:endParaRPr lang="en-US" dirty="0" smtClean="0"/>
          </a:p>
        </p:txBody>
      </p:sp>
    </p:spTree>
    <p:extLst>
      <p:ext uri="{BB962C8B-B14F-4D97-AF65-F5344CB8AC3E}">
        <p14:creationId xmlns:p14="http://schemas.microsoft.com/office/powerpoint/2010/main" val="292692712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6">
                                            <p:txEl>
                                              <p:pRg st="0" end="0"/>
                                            </p:txEl>
                                          </p:spTgt>
                                        </p:tgtEl>
                                      </p:cBhvr>
                                    </p:animEffect>
                                    <p:animScale>
                                      <p:cBhvr>
                                        <p:cTn id="7" dur="250" autoRev="1" fill="hold"/>
                                        <p:tgtEl>
                                          <p:spTgt spid="6">
                                            <p:txEl>
                                              <p:pRg st="0" end="0"/>
                                            </p:txEl>
                                          </p:spTgt>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Column Family (</a:t>
            </a:r>
            <a:r>
              <a:rPr lang="en-US" dirty="0" err="1" smtClean="0"/>
              <a:t>BigTable</a:t>
            </a:r>
            <a:r>
              <a:rPr lang="en-US" dirty="0" smtClean="0"/>
              <a:t>)</a:t>
            </a:r>
            <a:endParaRPr lang="en-US" dirty="0"/>
          </a:p>
        </p:txBody>
      </p:sp>
      <p:sp>
        <p:nvSpPr>
          <p:cNvPr id="3" name="Content Placeholder 2"/>
          <p:cNvSpPr>
            <a:spLocks noGrp="1"/>
          </p:cNvSpPr>
          <p:nvPr>
            <p:ph idx="1"/>
          </p:nvPr>
        </p:nvSpPr>
        <p:spPr/>
        <p:txBody>
          <a:bodyPr>
            <a:normAutofit/>
          </a:bodyPr>
          <a:lstStyle/>
          <a:p>
            <a:r>
              <a:rPr lang="en-US" dirty="0" smtClean="0"/>
              <a:t>Google’s “</a:t>
            </a:r>
            <a:r>
              <a:rPr lang="en-US" dirty="0" err="1" smtClean="0"/>
              <a:t>Bigtable</a:t>
            </a:r>
            <a:r>
              <a:rPr lang="en-US" dirty="0"/>
              <a:t>:  A Distributed Storage System for Structured Data” (2006</a:t>
            </a:r>
            <a:r>
              <a:rPr lang="en-US" dirty="0" smtClean="0"/>
              <a:t>)</a:t>
            </a:r>
            <a:endParaRPr lang="en-US" dirty="0">
              <a:hlinkClick r:id="rId3"/>
            </a:endParaRPr>
          </a:p>
          <a:p>
            <a:r>
              <a:rPr lang="en-US" dirty="0"/>
              <a:t>Data model:</a:t>
            </a:r>
          </a:p>
          <a:p>
            <a:pPr lvl="1"/>
            <a:r>
              <a:rPr lang="en-US" dirty="0"/>
              <a:t>A big table, with column </a:t>
            </a:r>
            <a:r>
              <a:rPr lang="en-US" dirty="0" smtClean="0"/>
              <a:t>families</a:t>
            </a:r>
          </a:p>
          <a:p>
            <a:pPr lvl="1"/>
            <a:r>
              <a:rPr lang="en-US" dirty="0" smtClean="0"/>
              <a:t>Map-reduce for querying/processing</a:t>
            </a:r>
            <a:endParaRPr lang="en-US" dirty="0"/>
          </a:p>
          <a:p>
            <a:r>
              <a:rPr lang="en-US" dirty="0"/>
              <a:t>Examples:</a:t>
            </a:r>
          </a:p>
          <a:p>
            <a:pPr lvl="1"/>
            <a:r>
              <a:rPr lang="en-US" dirty="0" err="1" smtClean="0"/>
              <a:t>HBase</a:t>
            </a:r>
            <a:r>
              <a:rPr lang="en-US" dirty="0" smtClean="0"/>
              <a:t>, </a:t>
            </a:r>
            <a:r>
              <a:rPr lang="en-US" dirty="0" err="1" smtClean="0"/>
              <a:t>HyperTable</a:t>
            </a:r>
            <a:r>
              <a:rPr lang="en-US" dirty="0" smtClean="0"/>
              <a:t>, Cassandra</a:t>
            </a:r>
            <a:endParaRPr lang="en-US" dirty="0"/>
          </a:p>
        </p:txBody>
      </p:sp>
      <p:pic>
        <p:nvPicPr>
          <p:cNvPr id="5" name="Picture 4"/>
          <p:cNvPicPr>
            <a:picLocks noChangeAspect="1"/>
          </p:cNvPicPr>
          <p:nvPr/>
        </p:nvPicPr>
        <p:blipFill>
          <a:blip r:embed="rId4"/>
          <a:stretch>
            <a:fillRect/>
          </a:stretch>
        </p:blipFill>
        <p:spPr>
          <a:xfrm>
            <a:off x="6944944" y="2551545"/>
            <a:ext cx="1741856" cy="2306782"/>
          </a:xfrm>
          <a:prstGeom prst="rect">
            <a:avLst/>
          </a:prstGeom>
        </p:spPr>
      </p:pic>
    </p:spTree>
    <p:extLst>
      <p:ext uri="{BB962C8B-B14F-4D97-AF65-F5344CB8AC3E}">
        <p14:creationId xmlns:p14="http://schemas.microsoft.com/office/powerpoint/2010/main" val="287420644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 and Cons</a:t>
            </a:r>
            <a:endParaRPr lang="en-US" dirty="0"/>
          </a:p>
        </p:txBody>
      </p:sp>
      <p:sp>
        <p:nvSpPr>
          <p:cNvPr id="3" name="Content Placeholder 2"/>
          <p:cNvSpPr>
            <a:spLocks noGrp="1"/>
          </p:cNvSpPr>
          <p:nvPr>
            <p:ph idx="1"/>
          </p:nvPr>
        </p:nvSpPr>
        <p:spPr/>
        <p:txBody>
          <a:bodyPr/>
          <a:lstStyle/>
          <a:p>
            <a:r>
              <a:rPr lang="en-US" dirty="0"/>
              <a:t>Strengths</a:t>
            </a:r>
          </a:p>
          <a:p>
            <a:pPr lvl="1"/>
            <a:r>
              <a:rPr lang="en-US" dirty="0" smtClean="0"/>
              <a:t>Data model supports semi-structured data</a:t>
            </a:r>
          </a:p>
          <a:p>
            <a:pPr lvl="1"/>
            <a:r>
              <a:rPr lang="en-US" dirty="0" smtClean="0"/>
              <a:t>Naturally indexed (columns)</a:t>
            </a:r>
            <a:endParaRPr lang="en-US" dirty="0"/>
          </a:p>
          <a:p>
            <a:pPr lvl="1"/>
            <a:r>
              <a:rPr lang="en-US" dirty="0" smtClean="0"/>
              <a:t>Good at </a:t>
            </a:r>
            <a:r>
              <a:rPr lang="en-US" dirty="0"/>
              <a:t>scaling out </a:t>
            </a:r>
            <a:r>
              <a:rPr lang="en-US" dirty="0" smtClean="0"/>
              <a:t>horizontally</a:t>
            </a:r>
            <a:endParaRPr lang="en-US" dirty="0"/>
          </a:p>
          <a:p>
            <a:r>
              <a:rPr lang="en-US" dirty="0"/>
              <a:t>Weaknesses:</a:t>
            </a:r>
          </a:p>
          <a:p>
            <a:pPr lvl="1"/>
            <a:r>
              <a:rPr lang="en-US" dirty="0" smtClean="0"/>
              <a:t>Unsuited for interconnected data</a:t>
            </a:r>
            <a:endParaRPr lang="en-US" dirty="0"/>
          </a:p>
        </p:txBody>
      </p:sp>
    </p:spTree>
    <p:extLst>
      <p:ext uri="{BB962C8B-B14F-4D97-AF65-F5344CB8AC3E}">
        <p14:creationId xmlns:p14="http://schemas.microsoft.com/office/powerpoint/2010/main" val="3094069658"/>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58800" y="1480536"/>
            <a:ext cx="7772400" cy="1470025"/>
          </a:xfrm>
        </p:spPr>
        <p:txBody>
          <a:bodyPr>
            <a:normAutofit fontScale="90000"/>
          </a:bodyPr>
          <a:lstStyle/>
          <a:p>
            <a:r>
              <a:rPr lang="en-US" dirty="0" smtClean="0"/>
              <a:t>A Programmatic Introduction to </a:t>
            </a:r>
            <a:r>
              <a:rPr lang="en-US" sz="7600" dirty="0" smtClean="0"/>
              <a:t>Neo4j</a:t>
            </a:r>
            <a:endParaRPr lang="en-US" sz="7600" dirty="0"/>
          </a:p>
        </p:txBody>
      </p:sp>
      <p:sp>
        <p:nvSpPr>
          <p:cNvPr id="3" name="Subtitle 2"/>
          <p:cNvSpPr>
            <a:spLocks noGrp="1"/>
          </p:cNvSpPr>
          <p:nvPr>
            <p:ph type="subTitle" idx="1"/>
          </p:nvPr>
        </p:nvSpPr>
        <p:spPr>
          <a:xfrm>
            <a:off x="276063" y="3492139"/>
            <a:ext cx="4128963" cy="1752600"/>
          </a:xfrm>
        </p:spPr>
        <p:txBody>
          <a:bodyPr>
            <a:normAutofit fontScale="92500"/>
          </a:bodyPr>
          <a:lstStyle/>
          <a:p>
            <a:r>
              <a:rPr lang="en-US" dirty="0" smtClean="0"/>
              <a:t>Ian Robinson</a:t>
            </a:r>
          </a:p>
          <a:p>
            <a:r>
              <a:rPr lang="en-US" dirty="0" smtClean="0"/>
              <a:t>http://</a:t>
            </a:r>
            <a:r>
              <a:rPr lang="en-US" dirty="0" err="1" smtClean="0"/>
              <a:t>ian</a:t>
            </a:r>
            <a:r>
              <a:rPr lang="en-US" b="1" dirty="0" err="1" smtClean="0"/>
              <a:t>S</a:t>
            </a:r>
            <a:r>
              <a:rPr lang="en-US" dirty="0" err="1" smtClean="0"/>
              <a:t>robinson.com</a:t>
            </a:r>
            <a:endParaRPr lang="en-US" dirty="0" smtClean="0"/>
          </a:p>
          <a:p>
            <a:r>
              <a:rPr lang="en-US" dirty="0" smtClean="0"/>
              <a:t>@</a:t>
            </a:r>
            <a:r>
              <a:rPr lang="en-US" dirty="0" err="1" smtClean="0"/>
              <a:t>ian</a:t>
            </a:r>
            <a:r>
              <a:rPr lang="en-US" b="1" dirty="0" err="1" smtClean="0"/>
              <a:t>S</a:t>
            </a:r>
            <a:r>
              <a:rPr lang="en-US" dirty="0" err="1" smtClean="0"/>
              <a:t>robinson</a:t>
            </a:r>
            <a:endParaRPr lang="en-US" dirty="0" smtClean="0"/>
          </a:p>
        </p:txBody>
      </p:sp>
      <p:sp>
        <p:nvSpPr>
          <p:cNvPr id="4" name="Subtitle 2"/>
          <p:cNvSpPr txBox="1">
            <a:spLocks/>
          </p:cNvSpPr>
          <p:nvPr/>
        </p:nvSpPr>
        <p:spPr>
          <a:xfrm>
            <a:off x="4570006" y="3492136"/>
            <a:ext cx="4128963" cy="1752600"/>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dirty="0" smtClean="0"/>
              <a:t>Jim Webber</a:t>
            </a:r>
          </a:p>
          <a:p>
            <a:r>
              <a:rPr lang="en-US" dirty="0" smtClean="0"/>
              <a:t>http://</a:t>
            </a:r>
            <a:r>
              <a:rPr lang="en-US" dirty="0" err="1" smtClean="0"/>
              <a:t>jimwebber.org</a:t>
            </a:r>
            <a:endParaRPr lang="en-US" dirty="0" smtClean="0"/>
          </a:p>
          <a:p>
            <a:r>
              <a:rPr lang="en-US" dirty="0" smtClean="0"/>
              <a:t>@</a:t>
            </a:r>
            <a:r>
              <a:rPr lang="en-US" dirty="0" err="1" smtClean="0"/>
              <a:t>jimwebber</a:t>
            </a:r>
            <a:endParaRPr lang="en-US" dirty="0" smtClean="0"/>
          </a:p>
        </p:txBody>
      </p:sp>
      <p:pic>
        <p:nvPicPr>
          <p:cNvPr id="5" name="Picture 4"/>
          <p:cNvPicPr>
            <a:picLocks noChangeAspect="1"/>
          </p:cNvPicPr>
          <p:nvPr/>
        </p:nvPicPr>
        <p:blipFill>
          <a:blip r:embed="rId3"/>
          <a:stretch>
            <a:fillRect/>
          </a:stretch>
        </p:blipFill>
        <p:spPr>
          <a:xfrm>
            <a:off x="6477000" y="0"/>
            <a:ext cx="2551545" cy="1275773"/>
          </a:xfrm>
          <a:prstGeom prst="rect">
            <a:avLst/>
          </a:prstGeom>
        </p:spPr>
      </p:pic>
    </p:spTree>
    <p:extLst>
      <p:ext uri="{BB962C8B-B14F-4D97-AF65-F5344CB8AC3E}">
        <p14:creationId xmlns:p14="http://schemas.microsoft.com/office/powerpoint/2010/main" val="482447335"/>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Document Databases</a:t>
            </a:r>
            <a:endParaRPr lang="en-US" dirty="0"/>
          </a:p>
        </p:txBody>
      </p:sp>
      <p:sp>
        <p:nvSpPr>
          <p:cNvPr id="3" name="Content Placeholder 2"/>
          <p:cNvSpPr>
            <a:spLocks noGrp="1"/>
          </p:cNvSpPr>
          <p:nvPr>
            <p:ph idx="1"/>
          </p:nvPr>
        </p:nvSpPr>
        <p:spPr/>
        <p:txBody>
          <a:bodyPr>
            <a:normAutofit/>
          </a:bodyPr>
          <a:lstStyle/>
          <a:p>
            <a:r>
              <a:rPr lang="en-US" dirty="0" smtClean="0"/>
              <a:t>Data model</a:t>
            </a:r>
            <a:endParaRPr lang="en-US" dirty="0"/>
          </a:p>
          <a:p>
            <a:pPr lvl="1"/>
            <a:r>
              <a:rPr lang="en-US" dirty="0"/>
              <a:t>Collections of documents</a:t>
            </a:r>
          </a:p>
          <a:p>
            <a:pPr lvl="1"/>
            <a:r>
              <a:rPr lang="en-US" dirty="0"/>
              <a:t>A document is a key-value </a:t>
            </a:r>
            <a:r>
              <a:rPr lang="en-US" dirty="0" smtClean="0"/>
              <a:t>collection</a:t>
            </a:r>
          </a:p>
          <a:p>
            <a:pPr lvl="1"/>
            <a:r>
              <a:rPr lang="en-US" dirty="0" smtClean="0"/>
              <a:t>Index-centric, lots of map-reduce</a:t>
            </a:r>
            <a:endParaRPr lang="en-US" dirty="0"/>
          </a:p>
          <a:p>
            <a:r>
              <a:rPr lang="en-US" dirty="0" smtClean="0"/>
              <a:t>Examples</a:t>
            </a:r>
            <a:endParaRPr lang="en-US" dirty="0"/>
          </a:p>
          <a:p>
            <a:pPr lvl="1"/>
            <a:r>
              <a:rPr lang="en-US" dirty="0" err="1" smtClean="0"/>
              <a:t>CouchDB</a:t>
            </a:r>
            <a:r>
              <a:rPr lang="en-US" dirty="0" smtClean="0"/>
              <a:t>, </a:t>
            </a:r>
            <a:r>
              <a:rPr lang="en-US" dirty="0" err="1" smtClean="0"/>
              <a:t>MongoDB</a:t>
            </a:r>
            <a:endParaRPr lang="en-US" dirty="0"/>
          </a:p>
        </p:txBody>
      </p:sp>
      <p:pic>
        <p:nvPicPr>
          <p:cNvPr id="4" name="Picture 3"/>
          <p:cNvPicPr>
            <a:picLocks noChangeAspect="1"/>
          </p:cNvPicPr>
          <p:nvPr/>
        </p:nvPicPr>
        <p:blipFill>
          <a:blip r:embed="rId3"/>
          <a:stretch>
            <a:fillRect/>
          </a:stretch>
        </p:blipFill>
        <p:spPr>
          <a:xfrm>
            <a:off x="6707461" y="1789545"/>
            <a:ext cx="1749584" cy="1896917"/>
          </a:xfrm>
          <a:prstGeom prst="rect">
            <a:avLst/>
          </a:prstGeom>
        </p:spPr>
      </p:pic>
    </p:spTree>
    <p:extLst>
      <p:ext uri="{BB962C8B-B14F-4D97-AF65-F5344CB8AC3E}">
        <p14:creationId xmlns:p14="http://schemas.microsoft.com/office/powerpoint/2010/main" val="319069848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 and Cons</a:t>
            </a:r>
            <a:endParaRPr lang="en-US" dirty="0"/>
          </a:p>
        </p:txBody>
      </p:sp>
      <p:sp>
        <p:nvSpPr>
          <p:cNvPr id="3" name="Content Placeholder 2"/>
          <p:cNvSpPr>
            <a:spLocks noGrp="1"/>
          </p:cNvSpPr>
          <p:nvPr>
            <p:ph idx="1"/>
          </p:nvPr>
        </p:nvSpPr>
        <p:spPr/>
        <p:txBody>
          <a:bodyPr/>
          <a:lstStyle/>
          <a:p>
            <a:r>
              <a:rPr lang="en-US" dirty="0"/>
              <a:t>Strengths</a:t>
            </a:r>
          </a:p>
          <a:p>
            <a:pPr lvl="1"/>
            <a:r>
              <a:rPr lang="en-US" dirty="0" smtClean="0"/>
              <a:t>Simple, powerful data model (just like SVN!)</a:t>
            </a:r>
            <a:endParaRPr lang="en-US" dirty="0"/>
          </a:p>
          <a:p>
            <a:pPr lvl="1"/>
            <a:r>
              <a:rPr lang="en-US" dirty="0" smtClean="0"/>
              <a:t>Good scaling (especially if </a:t>
            </a:r>
            <a:r>
              <a:rPr lang="en-US" dirty="0" err="1" smtClean="0"/>
              <a:t>sharding</a:t>
            </a:r>
            <a:r>
              <a:rPr lang="en-US" dirty="0" smtClean="0"/>
              <a:t> supported)</a:t>
            </a:r>
          </a:p>
          <a:p>
            <a:r>
              <a:rPr lang="en-US" dirty="0" smtClean="0"/>
              <a:t>Weaknesses</a:t>
            </a:r>
            <a:r>
              <a:rPr lang="en-US" dirty="0"/>
              <a:t>:</a:t>
            </a:r>
          </a:p>
          <a:p>
            <a:pPr lvl="1"/>
            <a:r>
              <a:rPr lang="en-US" dirty="0" smtClean="0"/>
              <a:t>Unsuited for interconnected data</a:t>
            </a:r>
          </a:p>
          <a:p>
            <a:pPr lvl="1"/>
            <a:r>
              <a:rPr lang="en-US" dirty="0" smtClean="0"/>
              <a:t>Query model limited to keys (and indexes)</a:t>
            </a:r>
          </a:p>
          <a:p>
            <a:pPr lvl="2"/>
            <a:r>
              <a:rPr lang="en-US" dirty="0" smtClean="0"/>
              <a:t>Map reduce for larger queries</a:t>
            </a:r>
          </a:p>
        </p:txBody>
      </p:sp>
    </p:spTree>
    <p:extLst>
      <p:ext uri="{BB962C8B-B14F-4D97-AF65-F5344CB8AC3E}">
        <p14:creationId xmlns:p14="http://schemas.microsoft.com/office/powerpoint/2010/main" val="1656442518"/>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 Databases</a:t>
            </a:r>
            <a:endParaRPr lang="en-US" dirty="0"/>
          </a:p>
        </p:txBody>
      </p:sp>
      <p:sp>
        <p:nvSpPr>
          <p:cNvPr id="3" name="Content Placeholder 2"/>
          <p:cNvSpPr>
            <a:spLocks noGrp="1"/>
          </p:cNvSpPr>
          <p:nvPr>
            <p:ph idx="1"/>
          </p:nvPr>
        </p:nvSpPr>
        <p:spPr/>
        <p:txBody>
          <a:bodyPr>
            <a:normAutofit/>
          </a:bodyPr>
          <a:lstStyle/>
          <a:p>
            <a:r>
              <a:rPr lang="en-US" dirty="0" smtClean="0"/>
              <a:t>Data </a:t>
            </a:r>
            <a:r>
              <a:rPr lang="en-US" dirty="0"/>
              <a:t>model:</a:t>
            </a:r>
          </a:p>
          <a:p>
            <a:pPr lvl="1"/>
            <a:r>
              <a:rPr lang="en-US" dirty="0"/>
              <a:t>Nodes with properties</a:t>
            </a:r>
          </a:p>
          <a:p>
            <a:pPr lvl="1"/>
            <a:r>
              <a:rPr lang="en-US" dirty="0" smtClean="0"/>
              <a:t>Named relationships </a:t>
            </a:r>
            <a:r>
              <a:rPr lang="en-US" dirty="0"/>
              <a:t>with </a:t>
            </a:r>
            <a:r>
              <a:rPr lang="en-US" dirty="0" smtClean="0"/>
              <a:t>properties</a:t>
            </a:r>
          </a:p>
          <a:p>
            <a:pPr lvl="1"/>
            <a:r>
              <a:rPr lang="en-US" dirty="0" err="1" smtClean="0"/>
              <a:t>Hypergraph</a:t>
            </a:r>
            <a:r>
              <a:rPr lang="en-US" dirty="0" smtClean="0"/>
              <a:t>, sometimes</a:t>
            </a:r>
            <a:endParaRPr lang="en-US" dirty="0"/>
          </a:p>
          <a:p>
            <a:r>
              <a:rPr lang="en-US" dirty="0"/>
              <a:t>Examples:</a:t>
            </a:r>
          </a:p>
          <a:p>
            <a:pPr lvl="1"/>
            <a:r>
              <a:rPr lang="en-US" dirty="0" smtClean="0"/>
              <a:t>Neo4j (of course), </a:t>
            </a:r>
            <a:r>
              <a:rPr lang="en-US" dirty="0" err="1" smtClean="0"/>
              <a:t>Sones</a:t>
            </a:r>
            <a:r>
              <a:rPr lang="en-US" dirty="0" smtClean="0"/>
              <a:t> </a:t>
            </a:r>
            <a:r>
              <a:rPr lang="en-US" dirty="0" err="1" smtClean="0"/>
              <a:t>GraphDB</a:t>
            </a:r>
            <a:r>
              <a:rPr lang="en-US" dirty="0" smtClean="0"/>
              <a:t>, </a:t>
            </a:r>
            <a:r>
              <a:rPr lang="en-US" dirty="0" err="1" smtClean="0"/>
              <a:t>OrientDB</a:t>
            </a:r>
            <a:r>
              <a:rPr lang="en-US" dirty="0" smtClean="0"/>
              <a:t>, </a:t>
            </a:r>
            <a:r>
              <a:rPr lang="en-US" dirty="0" err="1" smtClean="0"/>
              <a:t>InfiniteGraph</a:t>
            </a:r>
            <a:r>
              <a:rPr lang="en-US" dirty="0" smtClean="0"/>
              <a:t>, </a:t>
            </a:r>
            <a:r>
              <a:rPr lang="en-US" dirty="0" err="1" smtClean="0"/>
              <a:t>AllegroGraph</a:t>
            </a:r>
            <a:endParaRPr lang="en-US" dirty="0" smtClean="0"/>
          </a:p>
          <a:p>
            <a:pPr lvl="1"/>
            <a:endParaRPr lang="en-US" dirty="0"/>
          </a:p>
        </p:txBody>
      </p:sp>
      <p:pic>
        <p:nvPicPr>
          <p:cNvPr id="4" name="Picture 3"/>
          <p:cNvPicPr>
            <a:picLocks noChangeAspect="1"/>
          </p:cNvPicPr>
          <p:nvPr/>
        </p:nvPicPr>
        <p:blipFill>
          <a:blip r:embed="rId3"/>
          <a:stretch>
            <a:fillRect/>
          </a:stretch>
        </p:blipFill>
        <p:spPr>
          <a:xfrm>
            <a:off x="6808016" y="1743362"/>
            <a:ext cx="1878784" cy="2148609"/>
          </a:xfrm>
          <a:prstGeom prst="rect">
            <a:avLst/>
          </a:prstGeom>
        </p:spPr>
      </p:pic>
    </p:spTree>
    <p:extLst>
      <p:ext uri="{BB962C8B-B14F-4D97-AF65-F5344CB8AC3E}">
        <p14:creationId xmlns:p14="http://schemas.microsoft.com/office/powerpoint/2010/main" val="427659033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 and Cons</a:t>
            </a:r>
            <a:endParaRPr lang="en-US" dirty="0"/>
          </a:p>
        </p:txBody>
      </p:sp>
      <p:sp>
        <p:nvSpPr>
          <p:cNvPr id="3" name="Content Placeholder 2"/>
          <p:cNvSpPr>
            <a:spLocks noGrp="1"/>
          </p:cNvSpPr>
          <p:nvPr>
            <p:ph idx="1"/>
          </p:nvPr>
        </p:nvSpPr>
        <p:spPr>
          <a:xfrm>
            <a:off x="457200" y="1600200"/>
            <a:ext cx="8109527" cy="4525963"/>
          </a:xfrm>
        </p:spPr>
        <p:txBody>
          <a:bodyPr>
            <a:normAutofit/>
          </a:bodyPr>
          <a:lstStyle/>
          <a:p>
            <a:r>
              <a:rPr lang="en-US" dirty="0"/>
              <a:t>Strengths</a:t>
            </a:r>
          </a:p>
          <a:p>
            <a:pPr lvl="1"/>
            <a:r>
              <a:rPr lang="en-US" dirty="0" smtClean="0"/>
              <a:t>Powerful data model</a:t>
            </a:r>
          </a:p>
          <a:p>
            <a:pPr lvl="1"/>
            <a:r>
              <a:rPr lang="en-US" dirty="0" smtClean="0"/>
              <a:t>Fast</a:t>
            </a:r>
          </a:p>
          <a:p>
            <a:pPr lvl="2"/>
            <a:r>
              <a:rPr lang="en-US" dirty="0" smtClean="0"/>
              <a:t>For connected data, can be many orders of magnitude faster than RDBMS</a:t>
            </a:r>
          </a:p>
          <a:p>
            <a:r>
              <a:rPr lang="en-US" dirty="0" smtClean="0"/>
              <a:t>Weaknesses</a:t>
            </a:r>
            <a:r>
              <a:rPr lang="en-US" dirty="0"/>
              <a:t>:</a:t>
            </a:r>
          </a:p>
          <a:p>
            <a:pPr lvl="1"/>
            <a:r>
              <a:rPr lang="en-US" dirty="0" err="1" smtClean="0"/>
              <a:t>Sharding</a:t>
            </a:r>
            <a:endParaRPr lang="en-US" dirty="0" smtClean="0"/>
          </a:p>
          <a:p>
            <a:pPr lvl="2"/>
            <a:r>
              <a:rPr lang="en-US" dirty="0" smtClean="0"/>
              <a:t>Though they </a:t>
            </a:r>
            <a:r>
              <a:rPr lang="en-US" i="1" dirty="0" smtClean="0"/>
              <a:t>can</a:t>
            </a:r>
            <a:r>
              <a:rPr lang="en-US" dirty="0" smtClean="0"/>
              <a:t> scale reasonably well</a:t>
            </a:r>
          </a:p>
          <a:p>
            <a:pPr lvl="2"/>
            <a:r>
              <a:rPr lang="en-US" dirty="0" smtClean="0"/>
              <a:t>And for some domains you can shard too!</a:t>
            </a:r>
          </a:p>
        </p:txBody>
      </p:sp>
    </p:spTree>
    <p:extLst>
      <p:ext uri="{BB962C8B-B14F-4D97-AF65-F5344CB8AC3E}">
        <p14:creationId xmlns:p14="http://schemas.microsoft.com/office/powerpoint/2010/main" val="3639470550"/>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Social Network “path exists” Performance</a:t>
            </a:r>
            <a:endParaRPr lang="en-US" dirty="0"/>
          </a:p>
        </p:txBody>
      </p:sp>
      <p:sp>
        <p:nvSpPr>
          <p:cNvPr id="7" name="Content Placeholder 6"/>
          <p:cNvSpPr>
            <a:spLocks noGrp="1"/>
          </p:cNvSpPr>
          <p:nvPr>
            <p:ph idx="1"/>
          </p:nvPr>
        </p:nvSpPr>
        <p:spPr>
          <a:xfrm>
            <a:off x="457200" y="1600200"/>
            <a:ext cx="4299527" cy="4525963"/>
          </a:xfrm>
        </p:spPr>
        <p:txBody>
          <a:bodyPr/>
          <a:lstStyle/>
          <a:p>
            <a:pPr marL="285750" indent="-285750"/>
            <a:r>
              <a:rPr lang="en-US" dirty="0"/>
              <a:t>Experiment:</a:t>
            </a:r>
          </a:p>
          <a:p>
            <a:pPr lvl="1">
              <a:buFont typeface="Arial"/>
              <a:buChar char="•"/>
            </a:pPr>
            <a:r>
              <a:rPr lang="en-US" dirty="0"/>
              <a:t>~1k persons</a:t>
            </a:r>
          </a:p>
          <a:p>
            <a:pPr lvl="1">
              <a:buFont typeface="Arial"/>
              <a:buChar char="•"/>
            </a:pPr>
            <a:r>
              <a:rPr lang="en-US" dirty="0"/>
              <a:t>Average 50 friends per person</a:t>
            </a:r>
          </a:p>
          <a:p>
            <a:pPr lvl="1">
              <a:buFont typeface="Arial"/>
              <a:buChar char="•"/>
            </a:pPr>
            <a:r>
              <a:rPr lang="en-US" dirty="0" err="1">
                <a:latin typeface="Courier New"/>
                <a:cs typeface="Courier New"/>
              </a:rPr>
              <a:t>pathExists</a:t>
            </a:r>
            <a:r>
              <a:rPr lang="en-US" dirty="0">
                <a:latin typeface="Courier New"/>
                <a:cs typeface="Courier New"/>
              </a:rPr>
              <a:t>(</a:t>
            </a:r>
            <a:r>
              <a:rPr lang="en-US" dirty="0" err="1">
                <a:latin typeface="Courier New"/>
                <a:cs typeface="Courier New"/>
              </a:rPr>
              <a:t>a</a:t>
            </a:r>
            <a:r>
              <a:rPr lang="en-US" dirty="0" err="1" smtClean="0">
                <a:latin typeface="Courier New"/>
                <a:cs typeface="Courier New"/>
              </a:rPr>
              <a:t>,b</a:t>
            </a:r>
            <a:r>
              <a:rPr lang="en-US" dirty="0">
                <a:latin typeface="Courier New"/>
                <a:cs typeface="Courier New"/>
              </a:rPr>
              <a:t>)</a:t>
            </a:r>
            <a:r>
              <a:rPr lang="en-US" dirty="0"/>
              <a:t> limited to depth 4</a:t>
            </a:r>
          </a:p>
          <a:p>
            <a:pPr lvl="1">
              <a:buFont typeface="Arial"/>
              <a:buChar char="•"/>
            </a:pPr>
            <a:r>
              <a:rPr lang="en-US" dirty="0"/>
              <a:t>Caches warm to eliminate disk IO</a:t>
            </a:r>
          </a:p>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3074363213"/>
              </p:ext>
            </p:extLst>
          </p:nvPr>
        </p:nvGraphicFramePr>
        <p:xfrm>
          <a:off x="5038435" y="2327564"/>
          <a:ext cx="3648365" cy="1094970"/>
        </p:xfrm>
        <a:graphic>
          <a:graphicData uri="http://schemas.openxmlformats.org/drawingml/2006/table">
            <a:tbl>
              <a:tblPr firstRow="1" bandRow="1">
                <a:tableStyleId>{6E25E649-3F16-4E02-A733-19D2CDBF48F0}</a:tableStyleId>
              </a:tblPr>
              <a:tblGrid>
                <a:gridCol w="1293093"/>
                <a:gridCol w="1119909"/>
                <a:gridCol w="1235363"/>
              </a:tblGrid>
              <a:tr h="454890">
                <a:tc>
                  <a:txBody>
                    <a:bodyPr/>
                    <a:lstStyle/>
                    <a:p>
                      <a:endParaRPr lang="en-US" sz="1800" kern="1200" dirty="0" smtClean="0"/>
                    </a:p>
                  </a:txBody>
                  <a:tcPr/>
                </a:tc>
                <a:tc>
                  <a:txBody>
                    <a:bodyPr/>
                    <a:lstStyle/>
                    <a:p>
                      <a:r>
                        <a:rPr lang="en-US" sz="1800" kern="1200" dirty="0" smtClean="0"/>
                        <a:t># persons</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query time</a:t>
                      </a:r>
                      <a:endParaRPr lang="en-US" dirty="0"/>
                    </a:p>
                  </a:txBody>
                  <a:tcPr/>
                </a:tc>
              </a:tr>
              <a:tr h="542067">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Relational database</a:t>
                      </a:r>
                      <a:endParaRPr lang="en-US" dirty="0"/>
                    </a:p>
                  </a:txBody>
                  <a:tcPr/>
                </a:tc>
                <a:tc>
                  <a:txBody>
                    <a:bodyPr/>
                    <a:lstStyle/>
                    <a:p>
                      <a:r>
                        <a:rPr lang="en-US" dirty="0" smtClean="0"/>
                        <a:t>1000</a:t>
                      </a:r>
                      <a:endParaRPr lang="en-US" dirty="0"/>
                    </a:p>
                  </a:txBody>
                  <a:tcPr/>
                </a:tc>
                <a:tc>
                  <a:txBody>
                    <a:bodyPr/>
                    <a:lstStyle/>
                    <a:p>
                      <a:r>
                        <a:rPr lang="en-US" dirty="0" smtClean="0"/>
                        <a:t>2000ms</a:t>
                      </a:r>
                      <a:endParaRPr lang="en-US" dirty="0"/>
                    </a:p>
                  </a:txBody>
                  <a:tcPr/>
                </a:tc>
              </a:tr>
            </a:tbl>
          </a:graphicData>
        </a:graphic>
      </p:graphicFrame>
    </p:spTree>
    <p:extLst>
      <p:ext uri="{BB962C8B-B14F-4D97-AF65-F5344CB8AC3E}">
        <p14:creationId xmlns:p14="http://schemas.microsoft.com/office/powerpoint/2010/main" val="2992728537"/>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Social Network “path exists” Performance</a:t>
            </a:r>
            <a:endParaRPr lang="en-US" dirty="0"/>
          </a:p>
        </p:txBody>
      </p:sp>
      <p:sp>
        <p:nvSpPr>
          <p:cNvPr id="7" name="Content Placeholder 6"/>
          <p:cNvSpPr>
            <a:spLocks noGrp="1"/>
          </p:cNvSpPr>
          <p:nvPr>
            <p:ph idx="1"/>
          </p:nvPr>
        </p:nvSpPr>
        <p:spPr>
          <a:xfrm>
            <a:off x="457200" y="1600200"/>
            <a:ext cx="4299527" cy="4525963"/>
          </a:xfrm>
        </p:spPr>
        <p:txBody>
          <a:bodyPr/>
          <a:lstStyle/>
          <a:p>
            <a:pPr marL="285750" indent="-285750"/>
            <a:r>
              <a:rPr lang="en-US" dirty="0"/>
              <a:t>Experiment:</a:t>
            </a:r>
          </a:p>
          <a:p>
            <a:pPr lvl="1">
              <a:buFont typeface="Arial"/>
              <a:buChar char="•"/>
            </a:pPr>
            <a:r>
              <a:rPr lang="en-US" dirty="0"/>
              <a:t>~1k persons</a:t>
            </a:r>
          </a:p>
          <a:p>
            <a:pPr lvl="1">
              <a:buFont typeface="Arial"/>
              <a:buChar char="•"/>
            </a:pPr>
            <a:r>
              <a:rPr lang="en-US" dirty="0"/>
              <a:t>Average 50 friends per person</a:t>
            </a:r>
          </a:p>
          <a:p>
            <a:pPr lvl="1">
              <a:buFont typeface="Arial"/>
              <a:buChar char="•"/>
            </a:pPr>
            <a:r>
              <a:rPr lang="en-US" dirty="0" err="1">
                <a:latin typeface="Courier New"/>
                <a:cs typeface="Courier New"/>
              </a:rPr>
              <a:t>pathExists</a:t>
            </a:r>
            <a:r>
              <a:rPr lang="en-US" dirty="0">
                <a:latin typeface="Courier New"/>
                <a:cs typeface="Courier New"/>
              </a:rPr>
              <a:t>(</a:t>
            </a:r>
            <a:r>
              <a:rPr lang="en-US" dirty="0" err="1">
                <a:latin typeface="Courier New"/>
                <a:cs typeface="Courier New"/>
              </a:rPr>
              <a:t>a</a:t>
            </a:r>
            <a:r>
              <a:rPr lang="en-US" dirty="0" err="1" smtClean="0">
                <a:latin typeface="Courier New"/>
                <a:cs typeface="Courier New"/>
              </a:rPr>
              <a:t>,b</a:t>
            </a:r>
            <a:r>
              <a:rPr lang="en-US" dirty="0">
                <a:latin typeface="Courier New"/>
                <a:cs typeface="Courier New"/>
              </a:rPr>
              <a:t>)</a:t>
            </a:r>
            <a:r>
              <a:rPr lang="en-US" dirty="0"/>
              <a:t> limited to depth 4</a:t>
            </a:r>
          </a:p>
          <a:p>
            <a:pPr lvl="1">
              <a:buFont typeface="Arial"/>
              <a:buChar char="•"/>
            </a:pPr>
            <a:r>
              <a:rPr lang="en-US" dirty="0"/>
              <a:t>Caches warm to eliminate disk IO</a:t>
            </a:r>
          </a:p>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924033305"/>
              </p:ext>
            </p:extLst>
          </p:nvPr>
        </p:nvGraphicFramePr>
        <p:xfrm>
          <a:off x="5038435" y="2327564"/>
          <a:ext cx="3648365" cy="1597427"/>
        </p:xfrm>
        <a:graphic>
          <a:graphicData uri="http://schemas.openxmlformats.org/drawingml/2006/table">
            <a:tbl>
              <a:tblPr firstRow="1" bandRow="1">
                <a:tableStyleId>{6E25E649-3F16-4E02-A733-19D2CDBF48F0}</a:tableStyleId>
              </a:tblPr>
              <a:tblGrid>
                <a:gridCol w="1293093"/>
                <a:gridCol w="1119909"/>
                <a:gridCol w="1235363"/>
              </a:tblGrid>
              <a:tr h="454890">
                <a:tc>
                  <a:txBody>
                    <a:bodyPr/>
                    <a:lstStyle/>
                    <a:p>
                      <a:endParaRPr lang="en-US" sz="1800" kern="1200" dirty="0" smtClean="0"/>
                    </a:p>
                  </a:txBody>
                  <a:tcPr/>
                </a:tc>
                <a:tc>
                  <a:txBody>
                    <a:bodyPr/>
                    <a:lstStyle/>
                    <a:p>
                      <a:r>
                        <a:rPr lang="en-US" sz="1800" kern="1200" dirty="0" smtClean="0"/>
                        <a:t># persons</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query time</a:t>
                      </a:r>
                      <a:endParaRPr lang="en-US" dirty="0"/>
                    </a:p>
                  </a:txBody>
                  <a:tcPr/>
                </a:tc>
              </a:tr>
              <a:tr h="542067">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Relational database</a:t>
                      </a:r>
                      <a:endParaRPr lang="en-US" dirty="0"/>
                    </a:p>
                  </a:txBody>
                  <a:tcPr/>
                </a:tc>
                <a:tc>
                  <a:txBody>
                    <a:bodyPr/>
                    <a:lstStyle/>
                    <a:p>
                      <a:r>
                        <a:rPr lang="en-US" dirty="0" smtClean="0"/>
                        <a:t>1000</a:t>
                      </a:r>
                      <a:endParaRPr lang="en-US" dirty="0"/>
                    </a:p>
                  </a:txBody>
                  <a:tcPr/>
                </a:tc>
                <a:tc>
                  <a:txBody>
                    <a:bodyPr/>
                    <a:lstStyle/>
                    <a:p>
                      <a:r>
                        <a:rPr lang="en-US" dirty="0" smtClean="0"/>
                        <a:t>2000ms</a:t>
                      </a:r>
                      <a:endParaRPr lang="en-US" dirty="0"/>
                    </a:p>
                  </a:txBody>
                  <a:tcPr/>
                </a:tc>
              </a:tr>
              <a:tr h="502457">
                <a:tc>
                  <a:txBody>
                    <a:bodyPr/>
                    <a:lstStyle/>
                    <a:p>
                      <a:r>
                        <a:rPr lang="en-US" sz="1800" kern="1200" dirty="0" smtClean="0"/>
                        <a:t>Neo4j</a:t>
                      </a:r>
                      <a:endParaRPr lang="en-US" dirty="0"/>
                    </a:p>
                  </a:txBody>
                  <a:tcPr/>
                </a:tc>
                <a:tc>
                  <a:txBody>
                    <a:bodyPr/>
                    <a:lstStyle/>
                    <a:p>
                      <a:r>
                        <a:rPr lang="en-US" dirty="0" smtClean="0"/>
                        <a:t>1000</a:t>
                      </a:r>
                      <a:endParaRPr lang="en-US" dirty="0"/>
                    </a:p>
                  </a:txBody>
                  <a:tcPr/>
                </a:tc>
                <a:tc>
                  <a:txBody>
                    <a:bodyPr/>
                    <a:lstStyle/>
                    <a:p>
                      <a:r>
                        <a:rPr lang="en-US" dirty="0" smtClean="0"/>
                        <a:t>2ms</a:t>
                      </a:r>
                      <a:endParaRPr lang="en-US" dirty="0"/>
                    </a:p>
                  </a:txBody>
                  <a:tcPr/>
                </a:tc>
              </a:tr>
            </a:tbl>
          </a:graphicData>
        </a:graphic>
      </p:graphicFrame>
    </p:spTree>
    <p:extLst>
      <p:ext uri="{BB962C8B-B14F-4D97-AF65-F5344CB8AC3E}">
        <p14:creationId xmlns:p14="http://schemas.microsoft.com/office/powerpoint/2010/main" val="168536041"/>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Social Network “path exists” Performance</a:t>
            </a:r>
            <a:endParaRPr lang="en-US" dirty="0"/>
          </a:p>
        </p:txBody>
      </p:sp>
      <p:sp>
        <p:nvSpPr>
          <p:cNvPr id="7" name="Content Placeholder 6"/>
          <p:cNvSpPr>
            <a:spLocks noGrp="1"/>
          </p:cNvSpPr>
          <p:nvPr>
            <p:ph idx="1"/>
          </p:nvPr>
        </p:nvSpPr>
        <p:spPr>
          <a:xfrm>
            <a:off x="457200" y="1600200"/>
            <a:ext cx="4299527" cy="4525963"/>
          </a:xfrm>
        </p:spPr>
        <p:txBody>
          <a:bodyPr/>
          <a:lstStyle/>
          <a:p>
            <a:pPr marL="285750" indent="-285750"/>
            <a:r>
              <a:rPr lang="en-US" dirty="0"/>
              <a:t>Experiment:</a:t>
            </a:r>
          </a:p>
          <a:p>
            <a:pPr lvl="1">
              <a:buFont typeface="Arial"/>
              <a:buChar char="•"/>
            </a:pPr>
            <a:r>
              <a:rPr lang="en-US" dirty="0"/>
              <a:t>~1k persons</a:t>
            </a:r>
          </a:p>
          <a:p>
            <a:pPr lvl="1">
              <a:buFont typeface="Arial"/>
              <a:buChar char="•"/>
            </a:pPr>
            <a:r>
              <a:rPr lang="en-US" dirty="0"/>
              <a:t>Average 50 friends per person</a:t>
            </a:r>
          </a:p>
          <a:p>
            <a:pPr lvl="1">
              <a:buFont typeface="Arial"/>
              <a:buChar char="•"/>
            </a:pPr>
            <a:r>
              <a:rPr lang="en-US" dirty="0" err="1">
                <a:latin typeface="Courier New"/>
                <a:cs typeface="Courier New"/>
              </a:rPr>
              <a:t>pathExists</a:t>
            </a:r>
            <a:r>
              <a:rPr lang="en-US" dirty="0">
                <a:latin typeface="Courier New"/>
                <a:cs typeface="Courier New"/>
              </a:rPr>
              <a:t>(</a:t>
            </a:r>
            <a:r>
              <a:rPr lang="en-US" dirty="0" err="1">
                <a:latin typeface="Courier New"/>
                <a:cs typeface="Courier New"/>
              </a:rPr>
              <a:t>a</a:t>
            </a:r>
            <a:r>
              <a:rPr lang="en-US" dirty="0" err="1" smtClean="0">
                <a:latin typeface="Courier New"/>
                <a:cs typeface="Courier New"/>
              </a:rPr>
              <a:t>,b</a:t>
            </a:r>
            <a:r>
              <a:rPr lang="en-US" dirty="0">
                <a:latin typeface="Courier New"/>
                <a:cs typeface="Courier New"/>
              </a:rPr>
              <a:t>)</a:t>
            </a:r>
            <a:r>
              <a:rPr lang="en-US" dirty="0"/>
              <a:t> limited to depth 4</a:t>
            </a:r>
          </a:p>
          <a:p>
            <a:pPr lvl="1">
              <a:buFont typeface="Arial"/>
              <a:buChar char="•"/>
            </a:pPr>
            <a:r>
              <a:rPr lang="en-US" dirty="0"/>
              <a:t>Caches warm to eliminate disk IO</a:t>
            </a:r>
          </a:p>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4163121006"/>
              </p:ext>
            </p:extLst>
          </p:nvPr>
        </p:nvGraphicFramePr>
        <p:xfrm>
          <a:off x="5038435" y="2327564"/>
          <a:ext cx="3648365" cy="2013064"/>
        </p:xfrm>
        <a:graphic>
          <a:graphicData uri="http://schemas.openxmlformats.org/drawingml/2006/table">
            <a:tbl>
              <a:tblPr firstRow="1" bandRow="1">
                <a:tableStyleId>{6E25E649-3F16-4E02-A733-19D2CDBF48F0}</a:tableStyleId>
              </a:tblPr>
              <a:tblGrid>
                <a:gridCol w="1293093"/>
                <a:gridCol w="1119909"/>
                <a:gridCol w="1235363"/>
              </a:tblGrid>
              <a:tr h="454890">
                <a:tc>
                  <a:txBody>
                    <a:bodyPr/>
                    <a:lstStyle/>
                    <a:p>
                      <a:endParaRPr lang="en-US" sz="1800" kern="1200" dirty="0" smtClean="0"/>
                    </a:p>
                  </a:txBody>
                  <a:tcPr/>
                </a:tc>
                <a:tc>
                  <a:txBody>
                    <a:bodyPr/>
                    <a:lstStyle/>
                    <a:p>
                      <a:r>
                        <a:rPr lang="en-US" sz="1800" kern="1200" dirty="0" smtClean="0"/>
                        <a:t># persons</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query time</a:t>
                      </a:r>
                      <a:endParaRPr lang="en-US" dirty="0"/>
                    </a:p>
                  </a:txBody>
                  <a:tcPr/>
                </a:tc>
              </a:tr>
              <a:tr h="542067">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Relational database</a:t>
                      </a:r>
                      <a:endParaRPr lang="en-US" dirty="0"/>
                    </a:p>
                  </a:txBody>
                  <a:tcPr/>
                </a:tc>
                <a:tc>
                  <a:txBody>
                    <a:bodyPr/>
                    <a:lstStyle/>
                    <a:p>
                      <a:r>
                        <a:rPr lang="en-US" dirty="0" smtClean="0"/>
                        <a:t>1000</a:t>
                      </a:r>
                      <a:endParaRPr lang="en-US" dirty="0"/>
                    </a:p>
                  </a:txBody>
                  <a:tcPr/>
                </a:tc>
                <a:tc>
                  <a:txBody>
                    <a:bodyPr/>
                    <a:lstStyle/>
                    <a:p>
                      <a:r>
                        <a:rPr lang="en-US" dirty="0" smtClean="0"/>
                        <a:t>2000ms</a:t>
                      </a:r>
                      <a:endParaRPr lang="en-US" dirty="0"/>
                    </a:p>
                  </a:txBody>
                  <a:tcPr/>
                </a:tc>
              </a:tr>
              <a:tr h="502457">
                <a:tc>
                  <a:txBody>
                    <a:bodyPr/>
                    <a:lstStyle/>
                    <a:p>
                      <a:r>
                        <a:rPr lang="en-US" sz="1800" kern="1200" dirty="0" smtClean="0"/>
                        <a:t>Neo4j</a:t>
                      </a:r>
                      <a:endParaRPr lang="en-US" dirty="0"/>
                    </a:p>
                  </a:txBody>
                  <a:tcPr/>
                </a:tc>
                <a:tc>
                  <a:txBody>
                    <a:bodyPr/>
                    <a:lstStyle/>
                    <a:p>
                      <a:r>
                        <a:rPr lang="en-US" dirty="0" smtClean="0"/>
                        <a:t>1000</a:t>
                      </a:r>
                      <a:endParaRPr lang="en-US" dirty="0"/>
                    </a:p>
                  </a:txBody>
                  <a:tcPr/>
                </a:tc>
                <a:tc>
                  <a:txBody>
                    <a:bodyPr/>
                    <a:lstStyle/>
                    <a:p>
                      <a:r>
                        <a:rPr lang="en-US" dirty="0" smtClean="0"/>
                        <a:t>2ms</a:t>
                      </a:r>
                      <a:endParaRPr lang="en-US" dirty="0"/>
                    </a:p>
                  </a:txBody>
                  <a:tcPr/>
                </a:tc>
              </a:tr>
              <a:tr h="415637">
                <a:tc>
                  <a:txBody>
                    <a:bodyPr/>
                    <a:lstStyle/>
                    <a:p>
                      <a:r>
                        <a:rPr lang="en-US" sz="1800" kern="1200" dirty="0" smtClean="0"/>
                        <a:t>Neo4j</a:t>
                      </a:r>
                      <a:endParaRPr lang="en-US" dirty="0"/>
                    </a:p>
                  </a:txBody>
                  <a:tcPr/>
                </a:tc>
                <a:tc>
                  <a:txBody>
                    <a:bodyPr/>
                    <a:lstStyle/>
                    <a:p>
                      <a:r>
                        <a:rPr lang="en-US" dirty="0" smtClean="0"/>
                        <a:t>1000000</a:t>
                      </a:r>
                      <a:endParaRPr lang="en-US" dirty="0"/>
                    </a:p>
                  </a:txBody>
                  <a:tcPr/>
                </a:tc>
                <a:tc>
                  <a:txBody>
                    <a:bodyPr/>
                    <a:lstStyle/>
                    <a:p>
                      <a:r>
                        <a:rPr lang="en-US" dirty="0" smtClean="0"/>
                        <a:t>2ms</a:t>
                      </a:r>
                      <a:endParaRPr lang="en-US" dirty="0"/>
                    </a:p>
                  </a:txBody>
                  <a:tcPr/>
                </a:tc>
              </a:tr>
            </a:tbl>
          </a:graphicData>
        </a:graphic>
      </p:graphicFrame>
    </p:spTree>
    <p:extLst>
      <p:ext uri="{BB962C8B-B14F-4D97-AF65-F5344CB8AC3E}">
        <p14:creationId xmlns:p14="http://schemas.microsoft.com/office/powerpoint/2010/main" val="3221061920"/>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are graphs good for?</a:t>
            </a:r>
            <a:endParaRPr lang="en-US" dirty="0"/>
          </a:p>
        </p:txBody>
      </p:sp>
      <p:sp>
        <p:nvSpPr>
          <p:cNvPr id="4" name="Content Placeholder 3"/>
          <p:cNvSpPr>
            <a:spLocks noGrp="1"/>
          </p:cNvSpPr>
          <p:nvPr>
            <p:ph idx="1"/>
          </p:nvPr>
        </p:nvSpPr>
        <p:spPr/>
        <p:txBody>
          <a:bodyPr>
            <a:normAutofit fontScale="62500" lnSpcReduction="20000"/>
          </a:bodyPr>
          <a:lstStyle/>
          <a:p>
            <a:r>
              <a:rPr lang="en-US" dirty="0" smtClean="0"/>
              <a:t>Recommendations</a:t>
            </a:r>
          </a:p>
          <a:p>
            <a:r>
              <a:rPr lang="en-US" dirty="0" smtClean="0"/>
              <a:t>Business intelligence</a:t>
            </a:r>
          </a:p>
          <a:p>
            <a:r>
              <a:rPr lang="en-US" dirty="0" smtClean="0"/>
              <a:t>Social computing</a:t>
            </a:r>
          </a:p>
          <a:p>
            <a:r>
              <a:rPr lang="en-US" dirty="0" smtClean="0"/>
              <a:t>Geospatial</a:t>
            </a:r>
          </a:p>
          <a:p>
            <a:r>
              <a:rPr lang="en-US" dirty="0" smtClean="0"/>
              <a:t>MDM</a:t>
            </a:r>
          </a:p>
          <a:p>
            <a:r>
              <a:rPr lang="en-US" dirty="0" smtClean="0"/>
              <a:t>Systems management</a:t>
            </a:r>
          </a:p>
          <a:p>
            <a:r>
              <a:rPr lang="en-US" dirty="0" smtClean="0"/>
              <a:t>Web of things</a:t>
            </a:r>
          </a:p>
          <a:p>
            <a:r>
              <a:rPr lang="en-US" dirty="0" smtClean="0"/>
              <a:t>Genealogy</a:t>
            </a:r>
          </a:p>
          <a:p>
            <a:r>
              <a:rPr lang="en-US" dirty="0" smtClean="0"/>
              <a:t>Time series data</a:t>
            </a:r>
          </a:p>
          <a:p>
            <a:r>
              <a:rPr lang="en-US" dirty="0" smtClean="0"/>
              <a:t>Product catalogue</a:t>
            </a:r>
          </a:p>
          <a:p>
            <a:r>
              <a:rPr lang="en-US" dirty="0" smtClean="0"/>
              <a:t>Web analytics</a:t>
            </a:r>
          </a:p>
          <a:p>
            <a:r>
              <a:rPr lang="en-US" dirty="0" smtClean="0"/>
              <a:t>Scientific computing (especially bioinformatics)</a:t>
            </a:r>
          </a:p>
          <a:p>
            <a:r>
              <a:rPr lang="en-US" dirty="0" smtClean="0"/>
              <a:t>Indexing your </a:t>
            </a:r>
            <a:r>
              <a:rPr lang="en-US" i="1" dirty="0" smtClean="0"/>
              <a:t>slow</a:t>
            </a:r>
            <a:r>
              <a:rPr lang="en-US" dirty="0" smtClean="0"/>
              <a:t> RDBMS</a:t>
            </a:r>
          </a:p>
          <a:p>
            <a:r>
              <a:rPr lang="en-US" dirty="0" smtClean="0"/>
              <a:t>And much more!</a:t>
            </a:r>
          </a:p>
          <a:p>
            <a:endParaRPr lang="en-US" dirty="0"/>
          </a:p>
        </p:txBody>
      </p:sp>
    </p:spTree>
    <p:extLst>
      <p:ext uri="{BB962C8B-B14F-4D97-AF65-F5344CB8AC3E}">
        <p14:creationId xmlns:p14="http://schemas.microsoft.com/office/powerpoint/2010/main" val="1831259063"/>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Neo4j is a </a:t>
            </a:r>
            <a:r>
              <a:rPr lang="en-US" i="1" dirty="0" smtClean="0"/>
              <a:t>Graph Database</a:t>
            </a:r>
            <a:endParaRPr lang="en-US" i="1" dirty="0"/>
          </a:p>
        </p:txBody>
      </p:sp>
      <p:sp>
        <p:nvSpPr>
          <p:cNvPr id="5" name="Subtitle 4"/>
          <p:cNvSpPr>
            <a:spLocks noGrp="1"/>
          </p:cNvSpPr>
          <p:nvPr>
            <p:ph type="subTitle" idx="1"/>
          </p:nvPr>
        </p:nvSpPr>
        <p:spPr/>
        <p:txBody>
          <a:bodyPr/>
          <a:lstStyle/>
          <a:p>
            <a:r>
              <a:rPr lang="en-US" dirty="0" smtClean="0"/>
              <a:t>So we need to detour through a little graph theory</a:t>
            </a:r>
            <a:endParaRPr lang="en-US" dirty="0"/>
          </a:p>
        </p:txBody>
      </p:sp>
    </p:spTree>
    <p:extLst>
      <p:ext uri="{BB962C8B-B14F-4D97-AF65-F5344CB8AC3E}">
        <p14:creationId xmlns:p14="http://schemas.microsoft.com/office/powerpoint/2010/main" val="1157212518"/>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66437" y="542637"/>
            <a:ext cx="4285673" cy="5357091"/>
          </a:xfrm>
          <a:prstGeom prst="rect">
            <a:avLst/>
          </a:prstGeom>
        </p:spPr>
      </p:pic>
      <p:sp>
        <p:nvSpPr>
          <p:cNvPr id="5" name="TextBox 4"/>
          <p:cNvSpPr txBox="1"/>
          <p:nvPr/>
        </p:nvSpPr>
        <p:spPr>
          <a:xfrm>
            <a:off x="4458661" y="6546516"/>
            <a:ext cx="4801014" cy="338554"/>
          </a:xfrm>
          <a:prstGeom prst="rect">
            <a:avLst/>
          </a:prstGeom>
          <a:noFill/>
        </p:spPr>
        <p:txBody>
          <a:bodyPr wrap="none" rtlCol="0">
            <a:spAutoFit/>
          </a:bodyPr>
          <a:lstStyle/>
          <a:p>
            <a:r>
              <a:rPr lang="en-US" sz="1600" dirty="0">
                <a:solidFill>
                  <a:schemeClr val="bg1"/>
                </a:solidFill>
              </a:rPr>
              <a:t>http://</a:t>
            </a:r>
            <a:r>
              <a:rPr lang="en-US" sz="1600" dirty="0" err="1">
                <a:solidFill>
                  <a:schemeClr val="bg1"/>
                </a:solidFill>
              </a:rPr>
              <a:t>en.wikipedia.org</a:t>
            </a:r>
            <a:r>
              <a:rPr lang="en-US" sz="1600" dirty="0">
                <a:solidFill>
                  <a:schemeClr val="bg1"/>
                </a:solidFill>
              </a:rPr>
              <a:t>/wiki/File:Leonhard_Euler_2.jpg</a:t>
            </a:r>
          </a:p>
        </p:txBody>
      </p:sp>
      <p:sp>
        <p:nvSpPr>
          <p:cNvPr id="6" name="TextBox 5"/>
          <p:cNvSpPr txBox="1"/>
          <p:nvPr/>
        </p:nvSpPr>
        <p:spPr>
          <a:xfrm>
            <a:off x="4873242" y="531198"/>
            <a:ext cx="4143758" cy="646331"/>
          </a:xfrm>
          <a:prstGeom prst="rect">
            <a:avLst/>
          </a:prstGeom>
          <a:noFill/>
        </p:spPr>
        <p:txBody>
          <a:bodyPr wrap="none" rtlCol="0">
            <a:spAutoFit/>
          </a:bodyPr>
          <a:lstStyle/>
          <a:p>
            <a:r>
              <a:rPr lang="en-US" sz="3600" dirty="0" smtClean="0"/>
              <a:t>Meet Leonhard Euler</a:t>
            </a:r>
            <a:endParaRPr lang="en-US" sz="3600" dirty="0"/>
          </a:p>
        </p:txBody>
      </p:sp>
      <p:sp>
        <p:nvSpPr>
          <p:cNvPr id="8" name="Content Placeholder 2"/>
          <p:cNvSpPr txBox="1">
            <a:spLocks/>
          </p:cNvSpPr>
          <p:nvPr/>
        </p:nvSpPr>
        <p:spPr>
          <a:xfrm>
            <a:off x="4873242" y="1207548"/>
            <a:ext cx="4143758" cy="2579362"/>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smtClean="0"/>
              <a:t>Swiss mathematician</a:t>
            </a:r>
          </a:p>
          <a:p>
            <a:r>
              <a:rPr lang="en-US" dirty="0" smtClean="0"/>
              <a:t>Inventor of Graph Theory (1736)</a:t>
            </a:r>
          </a:p>
          <a:p>
            <a:endParaRPr lang="en-US" dirty="0"/>
          </a:p>
        </p:txBody>
      </p:sp>
    </p:spTree>
    <p:extLst>
      <p:ext uri="{BB962C8B-B14F-4D97-AF65-F5344CB8AC3E}">
        <p14:creationId xmlns:p14="http://schemas.microsoft.com/office/powerpoint/2010/main" val="437751677"/>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Logistics</a:t>
            </a:r>
            <a:endParaRPr lang="en-US" dirty="0"/>
          </a:p>
        </p:txBody>
      </p:sp>
      <p:sp>
        <p:nvSpPr>
          <p:cNvPr id="3" name="Content Placeholder 2"/>
          <p:cNvSpPr>
            <a:spLocks noGrp="1"/>
          </p:cNvSpPr>
          <p:nvPr>
            <p:ph idx="1"/>
          </p:nvPr>
        </p:nvSpPr>
        <p:spPr/>
        <p:txBody>
          <a:bodyPr/>
          <a:lstStyle/>
          <a:p>
            <a:r>
              <a:rPr lang="en-US" dirty="0" smtClean="0"/>
              <a:t>09:00 Tutorial starts</a:t>
            </a:r>
          </a:p>
          <a:p>
            <a:r>
              <a:rPr lang="en-US" dirty="0" smtClean="0"/>
              <a:t>10:30 Coffee break</a:t>
            </a:r>
          </a:p>
          <a:p>
            <a:r>
              <a:rPr lang="en-US" dirty="0" smtClean="0"/>
              <a:t>12:00 Lunch</a:t>
            </a:r>
            <a:endParaRPr lang="en-US" dirty="0"/>
          </a:p>
          <a:p>
            <a:r>
              <a:rPr lang="en-US" dirty="0" smtClean="0"/>
              <a:t>14:30 </a:t>
            </a:r>
            <a:r>
              <a:rPr lang="en-US" dirty="0"/>
              <a:t>Coffee </a:t>
            </a:r>
            <a:r>
              <a:rPr lang="en-US" dirty="0" smtClean="0"/>
              <a:t>break</a:t>
            </a:r>
          </a:p>
          <a:p>
            <a:r>
              <a:rPr lang="en-US" dirty="0" smtClean="0"/>
              <a:t>16:00 End</a:t>
            </a:r>
            <a:endParaRPr lang="en-US" dirty="0"/>
          </a:p>
        </p:txBody>
      </p:sp>
    </p:spTree>
    <p:extLst>
      <p:ext uri="{BB962C8B-B14F-4D97-AF65-F5344CB8AC3E}">
        <p14:creationId xmlns:p14="http://schemas.microsoft.com/office/powerpoint/2010/main" val="2301195882"/>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311727" y="2442441"/>
            <a:ext cx="2286000" cy="1803400"/>
          </a:xfrm>
          <a:prstGeom prst="rect">
            <a:avLst/>
          </a:prstGeom>
        </p:spPr>
      </p:pic>
      <p:pic>
        <p:nvPicPr>
          <p:cNvPr id="4" name="Picture 3"/>
          <p:cNvPicPr>
            <a:picLocks noChangeAspect="1"/>
          </p:cNvPicPr>
          <p:nvPr/>
        </p:nvPicPr>
        <p:blipFill>
          <a:blip r:embed="rId4"/>
          <a:stretch>
            <a:fillRect/>
          </a:stretch>
        </p:blipFill>
        <p:spPr>
          <a:xfrm>
            <a:off x="3286123" y="2183246"/>
            <a:ext cx="2902239" cy="2321791"/>
          </a:xfrm>
          <a:prstGeom prst="rect">
            <a:avLst/>
          </a:prstGeom>
        </p:spPr>
      </p:pic>
      <p:pic>
        <p:nvPicPr>
          <p:cNvPr id="5" name="Picture 4"/>
          <p:cNvPicPr>
            <a:picLocks noChangeAspect="1"/>
          </p:cNvPicPr>
          <p:nvPr/>
        </p:nvPicPr>
        <p:blipFill>
          <a:blip r:embed="rId5"/>
          <a:stretch>
            <a:fillRect/>
          </a:stretch>
        </p:blipFill>
        <p:spPr>
          <a:xfrm>
            <a:off x="6739657" y="2429741"/>
            <a:ext cx="2286000" cy="1828800"/>
          </a:xfrm>
          <a:prstGeom prst="rect">
            <a:avLst/>
          </a:prstGeom>
        </p:spPr>
      </p:pic>
      <p:sp>
        <p:nvSpPr>
          <p:cNvPr id="6" name="TextBox 5"/>
          <p:cNvSpPr txBox="1"/>
          <p:nvPr/>
        </p:nvSpPr>
        <p:spPr>
          <a:xfrm>
            <a:off x="4615294" y="6538800"/>
            <a:ext cx="4521678" cy="307777"/>
          </a:xfrm>
          <a:prstGeom prst="rect">
            <a:avLst/>
          </a:prstGeom>
          <a:noFill/>
        </p:spPr>
        <p:txBody>
          <a:bodyPr wrap="none" rtlCol="0">
            <a:spAutoFit/>
          </a:bodyPr>
          <a:lstStyle/>
          <a:p>
            <a:r>
              <a:rPr lang="en-US" sz="1400" dirty="0">
                <a:solidFill>
                  <a:srgbClr val="FFFFFF"/>
                </a:solidFill>
              </a:rPr>
              <a:t>http://</a:t>
            </a:r>
            <a:r>
              <a:rPr lang="en-US" sz="1400" dirty="0" err="1">
                <a:solidFill>
                  <a:srgbClr val="FFFFFF"/>
                </a:solidFill>
              </a:rPr>
              <a:t>en.wikipedia.org</a:t>
            </a:r>
            <a:r>
              <a:rPr lang="en-US" sz="1400" dirty="0">
                <a:solidFill>
                  <a:srgbClr val="FFFFFF"/>
                </a:solidFill>
              </a:rPr>
              <a:t>/wiki/</a:t>
            </a:r>
            <a:r>
              <a:rPr lang="en-US" sz="1400" dirty="0" err="1" smtClean="0">
                <a:solidFill>
                  <a:srgbClr val="FFFFFF"/>
                </a:solidFill>
              </a:rPr>
              <a:t>Seven_Bridges_of_Königsberg</a:t>
            </a:r>
            <a:endParaRPr lang="en-US" sz="1400" dirty="0">
              <a:solidFill>
                <a:srgbClr val="FFFFFF"/>
              </a:solidFill>
            </a:endParaRPr>
          </a:p>
        </p:txBody>
      </p:sp>
      <p:cxnSp>
        <p:nvCxnSpPr>
          <p:cNvPr id="8" name="Straight Arrow Connector 7"/>
          <p:cNvCxnSpPr>
            <a:stCxn id="3" idx="3"/>
            <a:endCxn id="4" idx="1"/>
          </p:cNvCxnSpPr>
          <p:nvPr/>
        </p:nvCxnSpPr>
        <p:spPr>
          <a:xfrm>
            <a:off x="2597727" y="3344141"/>
            <a:ext cx="688396" cy="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a:stCxn id="4" idx="3"/>
            <a:endCxn id="5" idx="1"/>
          </p:cNvCxnSpPr>
          <p:nvPr/>
        </p:nvCxnSpPr>
        <p:spPr>
          <a:xfrm flipV="1">
            <a:off x="6188362" y="3344141"/>
            <a:ext cx="551295" cy="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2429846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0-#ppt_w/2"/>
                                          </p:val>
                                        </p:tav>
                                        <p:tav tm="100000">
                                          <p:val>
                                            <p:strVal val="#ppt_x"/>
                                          </p:val>
                                        </p:tav>
                                      </p:tavLst>
                                    </p:anim>
                                    <p:anim calcmode="lin" valueType="num">
                                      <p:cBhvr additive="base">
                                        <p:cTn id="14" dur="500" fill="hold"/>
                                        <p:tgtEl>
                                          <p:spTgt spid="8"/>
                                        </p:tgtEl>
                                        <p:attrNameLst>
                                          <p:attrName>ppt_y</p:attrName>
                                        </p:attrNameLst>
                                      </p:cBhvr>
                                      <p:tavLst>
                                        <p:tav tm="0">
                                          <p:val>
                                            <p:strVal val="#ppt_y"/>
                                          </p:val>
                                        </p:tav>
                                        <p:tav tm="100000">
                                          <p:val>
                                            <p:strVal val="#ppt_y"/>
                                          </p:val>
                                        </p:tav>
                                      </p:tavLst>
                                    </p:anim>
                                  </p:childTnLst>
                                </p:cTn>
                              </p:par>
                            </p:childTnLst>
                          </p:cTn>
                        </p:par>
                        <p:par>
                          <p:cTn id="15" fill="hold">
                            <p:stCondLst>
                              <p:cond delay="500"/>
                            </p:stCondLst>
                            <p:childTnLst>
                              <p:par>
                                <p:cTn id="16" presetID="2" presetClass="entr" presetSubtype="8" fill="hold" nodeType="after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additive="base">
                                        <p:cTn id="18" dur="500" fill="hold"/>
                                        <p:tgtEl>
                                          <p:spTgt spid="4"/>
                                        </p:tgtEl>
                                        <p:attrNameLst>
                                          <p:attrName>ppt_x</p:attrName>
                                        </p:attrNameLst>
                                      </p:cBhvr>
                                      <p:tavLst>
                                        <p:tav tm="0">
                                          <p:val>
                                            <p:strVal val="0-#ppt_w/2"/>
                                          </p:val>
                                        </p:tav>
                                        <p:tav tm="100000">
                                          <p:val>
                                            <p:strVal val="#ppt_x"/>
                                          </p:val>
                                        </p:tav>
                                      </p:tavLst>
                                    </p:anim>
                                    <p:anim calcmode="lin" valueType="num">
                                      <p:cBhvr additive="base">
                                        <p:cTn id="19"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nodeType="clickEffect">
                                  <p:stCondLst>
                                    <p:cond delay="0"/>
                                  </p:stCondLst>
                                  <p:childTnLst>
                                    <p:set>
                                      <p:cBhvr>
                                        <p:cTn id="23" dur="1" fill="hold">
                                          <p:stCondLst>
                                            <p:cond delay="0"/>
                                          </p:stCondLst>
                                        </p:cTn>
                                        <p:tgtEl>
                                          <p:spTgt spid="9"/>
                                        </p:tgtEl>
                                        <p:attrNameLst>
                                          <p:attrName>style.visibility</p:attrName>
                                        </p:attrNameLst>
                                      </p:cBhvr>
                                      <p:to>
                                        <p:strVal val="visible"/>
                                      </p:to>
                                    </p:set>
                                    <p:anim calcmode="lin" valueType="num">
                                      <p:cBhvr additive="base">
                                        <p:cTn id="24" dur="500" fill="hold"/>
                                        <p:tgtEl>
                                          <p:spTgt spid="9"/>
                                        </p:tgtEl>
                                        <p:attrNameLst>
                                          <p:attrName>ppt_x</p:attrName>
                                        </p:attrNameLst>
                                      </p:cBhvr>
                                      <p:tavLst>
                                        <p:tav tm="0">
                                          <p:val>
                                            <p:strVal val="0-#ppt_w/2"/>
                                          </p:val>
                                        </p:tav>
                                        <p:tav tm="100000">
                                          <p:val>
                                            <p:strVal val="#ppt_x"/>
                                          </p:val>
                                        </p:tav>
                                      </p:tavLst>
                                    </p:anim>
                                    <p:anim calcmode="lin" valueType="num">
                                      <p:cBhvr additive="base">
                                        <p:cTn id="25" dur="500" fill="hold"/>
                                        <p:tgtEl>
                                          <p:spTgt spid="9"/>
                                        </p:tgtEl>
                                        <p:attrNameLst>
                                          <p:attrName>ppt_y</p:attrName>
                                        </p:attrNameLst>
                                      </p:cBhvr>
                                      <p:tavLst>
                                        <p:tav tm="0">
                                          <p:val>
                                            <p:strVal val="#ppt_y"/>
                                          </p:val>
                                        </p:tav>
                                        <p:tav tm="100000">
                                          <p:val>
                                            <p:strVal val="#ppt_y"/>
                                          </p:val>
                                        </p:tav>
                                      </p:tavLst>
                                    </p:anim>
                                  </p:childTnLst>
                                </p:cTn>
                              </p:par>
                            </p:childTnLst>
                          </p:cTn>
                        </p:par>
                        <p:par>
                          <p:cTn id="26" fill="hold">
                            <p:stCondLst>
                              <p:cond delay="500"/>
                            </p:stCondLst>
                            <p:childTnLst>
                              <p:par>
                                <p:cTn id="27" presetID="2" presetClass="entr" presetSubtype="8" fill="hold" nodeType="afterEffect">
                                  <p:stCondLst>
                                    <p:cond delay="0"/>
                                  </p:stCondLst>
                                  <p:childTnLst>
                                    <p:set>
                                      <p:cBhvr>
                                        <p:cTn id="28" dur="1" fill="hold">
                                          <p:stCondLst>
                                            <p:cond delay="0"/>
                                          </p:stCondLst>
                                        </p:cTn>
                                        <p:tgtEl>
                                          <p:spTgt spid="5"/>
                                        </p:tgtEl>
                                        <p:attrNameLst>
                                          <p:attrName>style.visibility</p:attrName>
                                        </p:attrNameLst>
                                      </p:cBhvr>
                                      <p:to>
                                        <p:strVal val="visible"/>
                                      </p:to>
                                    </p:set>
                                    <p:anim calcmode="lin" valueType="num">
                                      <p:cBhvr additive="base">
                                        <p:cTn id="29" dur="500" fill="hold"/>
                                        <p:tgtEl>
                                          <p:spTgt spid="5"/>
                                        </p:tgtEl>
                                        <p:attrNameLst>
                                          <p:attrName>ppt_x</p:attrName>
                                        </p:attrNameLst>
                                      </p:cBhvr>
                                      <p:tavLst>
                                        <p:tav tm="0">
                                          <p:val>
                                            <p:strVal val="0-#ppt_w/2"/>
                                          </p:val>
                                        </p:tav>
                                        <p:tav tm="100000">
                                          <p:val>
                                            <p:strVal val="#ppt_x"/>
                                          </p:val>
                                        </p:tav>
                                      </p:tavLst>
                                    </p:anim>
                                    <p:anim calcmode="lin" valueType="num">
                                      <p:cBhvr additive="base">
                                        <p:cTn id="30"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 maturity of data models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448011227"/>
              </p:ext>
            </p:extLst>
          </p:nvPr>
        </p:nvGraphicFramePr>
        <p:xfrm>
          <a:off x="457200" y="1600200"/>
          <a:ext cx="8229600" cy="4525963"/>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129706240"/>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1841302" y="11545"/>
            <a:ext cx="14887666" cy="6833683"/>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18540" y="862562"/>
            <a:ext cx="3452092" cy="3512549"/>
          </a:xfrm>
          <a:prstGeom prst="rect">
            <a:avLst/>
          </a:prstGeom>
        </p:spPr>
      </p:pic>
      <p:pic>
        <p:nvPicPr>
          <p:cNvPr id="14" name="Picture 13"/>
          <p:cNvPicPr>
            <a:picLocks noChangeAspect="1"/>
          </p:cNvPicPr>
          <p:nvPr/>
        </p:nvPicPr>
        <p:blipFill>
          <a:blip r:embed="rId4"/>
          <a:stretch>
            <a:fillRect/>
          </a:stretch>
        </p:blipFill>
        <p:spPr>
          <a:xfrm>
            <a:off x="3994726" y="91419"/>
            <a:ext cx="5149273" cy="782689"/>
          </a:xfrm>
          <a:prstGeom prst="rect">
            <a:avLst/>
          </a:prstGeom>
        </p:spPr>
      </p:pic>
      <p:pic>
        <p:nvPicPr>
          <p:cNvPr id="8" name="Picture 7"/>
          <p:cNvPicPr>
            <a:picLocks noChangeAspect="1"/>
          </p:cNvPicPr>
          <p:nvPr/>
        </p:nvPicPr>
        <p:blipFill>
          <a:blip r:embed="rId5"/>
          <a:stretch>
            <a:fillRect/>
          </a:stretch>
        </p:blipFill>
        <p:spPr>
          <a:xfrm>
            <a:off x="6754095" y="3839412"/>
            <a:ext cx="1551820" cy="2872085"/>
          </a:xfrm>
          <a:prstGeom prst="rect">
            <a:avLst/>
          </a:prstGeom>
        </p:spPr>
      </p:pic>
      <p:pic>
        <p:nvPicPr>
          <p:cNvPr id="5" name="Picture 4"/>
          <p:cNvPicPr>
            <a:picLocks noChangeAspect="1"/>
          </p:cNvPicPr>
          <p:nvPr/>
        </p:nvPicPr>
        <p:blipFill>
          <a:blip r:embed="rId6"/>
          <a:stretch>
            <a:fillRect/>
          </a:stretch>
        </p:blipFill>
        <p:spPr>
          <a:xfrm>
            <a:off x="8014119" y="4046952"/>
            <a:ext cx="1118335" cy="2786731"/>
          </a:xfrm>
          <a:prstGeom prst="rect">
            <a:avLst/>
          </a:prstGeom>
        </p:spPr>
      </p:pic>
      <p:pic>
        <p:nvPicPr>
          <p:cNvPr id="6" name="Picture 5"/>
          <p:cNvPicPr>
            <a:picLocks noChangeAspect="1"/>
          </p:cNvPicPr>
          <p:nvPr/>
        </p:nvPicPr>
        <p:blipFill>
          <a:blip r:embed="rId7"/>
          <a:stretch>
            <a:fillRect/>
          </a:stretch>
        </p:blipFill>
        <p:spPr>
          <a:xfrm>
            <a:off x="5838502" y="4202544"/>
            <a:ext cx="1350554" cy="2655455"/>
          </a:xfrm>
          <a:prstGeom prst="rect">
            <a:avLst/>
          </a:prstGeom>
        </p:spPr>
      </p:pic>
      <p:sp>
        <p:nvSpPr>
          <p:cNvPr id="2" name="Rectangle 1"/>
          <p:cNvSpPr/>
          <p:nvPr/>
        </p:nvSpPr>
        <p:spPr>
          <a:xfrm>
            <a:off x="155071" y="5641483"/>
            <a:ext cx="8723379" cy="892552"/>
          </a:xfrm>
          <a:prstGeom prst="rect">
            <a:avLst/>
          </a:prstGeom>
          <a:solidFill>
            <a:schemeClr val="lt1">
              <a:alpha val="68000"/>
            </a:schemeClr>
          </a:solidFill>
        </p:spPr>
        <p:style>
          <a:lnRef idx="2">
            <a:schemeClr val="dk1"/>
          </a:lnRef>
          <a:fillRef idx="1">
            <a:schemeClr val="lt1"/>
          </a:fillRef>
          <a:effectRef idx="0">
            <a:schemeClr val="dk1"/>
          </a:effectRef>
          <a:fontRef idx="minor">
            <a:schemeClr val="dk1"/>
          </a:fontRef>
        </p:style>
        <p:txBody>
          <a:bodyPr wrap="square">
            <a:spAutoFit/>
          </a:bodyPr>
          <a:lstStyle/>
          <a:p>
            <a:pPr algn="ctr"/>
            <a:r>
              <a:rPr lang="en-US" sz="2600" b="1" u="sng" dirty="0" err="1">
                <a:latin typeface="Courier New"/>
                <a:cs typeface="Courier New"/>
              </a:rPr>
              <a:t>Koans</a:t>
            </a:r>
            <a:r>
              <a:rPr lang="en-US" sz="2600" b="1" u="sng" dirty="0">
                <a:latin typeface="Courier New"/>
                <a:cs typeface="Courier New"/>
              </a:rPr>
              <a:t>:</a:t>
            </a:r>
            <a:r>
              <a:rPr lang="en-US" sz="2600" b="1" dirty="0">
                <a:latin typeface="Courier New"/>
                <a:cs typeface="Courier New"/>
              </a:rPr>
              <a:t/>
            </a:r>
            <a:br>
              <a:rPr lang="en-US" sz="2600" b="1" dirty="0">
                <a:latin typeface="Courier New"/>
                <a:cs typeface="Courier New"/>
              </a:rPr>
            </a:br>
            <a:r>
              <a:rPr lang="en-US" sz="2600" b="1" dirty="0">
                <a:latin typeface="Courier New"/>
                <a:cs typeface="Courier New"/>
              </a:rPr>
              <a:t>https://</a:t>
            </a:r>
            <a:r>
              <a:rPr lang="en-US" sz="2600" b="1" dirty="0" err="1">
                <a:latin typeface="Courier New"/>
                <a:cs typeface="Courier New"/>
              </a:rPr>
              <a:t>github.com</a:t>
            </a:r>
            <a:r>
              <a:rPr lang="en-US" sz="2600" b="1" dirty="0">
                <a:latin typeface="Courier New"/>
                <a:cs typeface="Courier New"/>
              </a:rPr>
              <a:t>/</a:t>
            </a:r>
            <a:r>
              <a:rPr lang="en-US" sz="2600" b="1" dirty="0" err="1">
                <a:latin typeface="Courier New"/>
                <a:cs typeface="Courier New"/>
              </a:rPr>
              <a:t>jimwebber</a:t>
            </a:r>
            <a:r>
              <a:rPr lang="en-US" sz="2600" b="1" dirty="0">
                <a:latin typeface="Courier New"/>
                <a:cs typeface="Courier New"/>
              </a:rPr>
              <a:t>/neo4j-tutorial</a:t>
            </a:r>
          </a:p>
        </p:txBody>
      </p:sp>
    </p:spTree>
    <p:extLst>
      <p:ext uri="{BB962C8B-B14F-4D97-AF65-F5344CB8AC3E}">
        <p14:creationId xmlns:p14="http://schemas.microsoft.com/office/powerpoint/2010/main" val="146608397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a:xfrm>
            <a:off x="3686907" y="1655618"/>
            <a:ext cx="2228816" cy="473363"/>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400" dirty="0" smtClean="0">
                <a:latin typeface="Courier New"/>
                <a:cs typeface="Courier New"/>
              </a:rPr>
              <a:t>name: Doctor</a:t>
            </a:r>
            <a:endParaRPr lang="en-US" sz="1400" dirty="0">
              <a:latin typeface="Courier New"/>
              <a:cs typeface="Courier New"/>
            </a:endParaRPr>
          </a:p>
        </p:txBody>
      </p:sp>
      <p:sp>
        <p:nvSpPr>
          <p:cNvPr id="4" name="Rounded Rectangle 3"/>
          <p:cNvSpPr/>
          <p:nvPr/>
        </p:nvSpPr>
        <p:spPr>
          <a:xfrm>
            <a:off x="607060" y="4664364"/>
            <a:ext cx="2228816" cy="473363"/>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400" dirty="0" smtClean="0">
                <a:latin typeface="Courier New"/>
                <a:cs typeface="Courier New"/>
              </a:rPr>
              <a:t>species: Human</a:t>
            </a:r>
            <a:endParaRPr lang="en-US" sz="1400" dirty="0">
              <a:latin typeface="Courier New"/>
              <a:cs typeface="Courier New"/>
            </a:endParaRPr>
          </a:p>
        </p:txBody>
      </p:sp>
      <p:sp>
        <p:nvSpPr>
          <p:cNvPr id="5" name="Rounded Rectangle 4"/>
          <p:cNvSpPr/>
          <p:nvPr/>
        </p:nvSpPr>
        <p:spPr>
          <a:xfrm>
            <a:off x="618605" y="721590"/>
            <a:ext cx="2228816" cy="473363"/>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latin typeface="Courier New"/>
                <a:cs typeface="Courier New"/>
              </a:rPr>
              <a:t>planet: Earth</a:t>
            </a:r>
            <a:endParaRPr lang="en-US" sz="1400" dirty="0">
              <a:latin typeface="Courier New"/>
              <a:cs typeface="Courier New"/>
            </a:endParaRPr>
          </a:p>
        </p:txBody>
      </p:sp>
      <p:sp>
        <p:nvSpPr>
          <p:cNvPr id="6" name="Rounded Rectangle 5"/>
          <p:cNvSpPr/>
          <p:nvPr/>
        </p:nvSpPr>
        <p:spPr>
          <a:xfrm>
            <a:off x="6439432" y="2918689"/>
            <a:ext cx="2228816" cy="473363"/>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400" dirty="0" smtClean="0">
                <a:latin typeface="Courier New"/>
                <a:cs typeface="Courier New"/>
              </a:rPr>
              <a:t>name: Master</a:t>
            </a:r>
            <a:endParaRPr lang="en-US" sz="1400" dirty="0">
              <a:latin typeface="Courier New"/>
              <a:cs typeface="Courier New"/>
            </a:endParaRPr>
          </a:p>
        </p:txBody>
      </p:sp>
      <p:sp>
        <p:nvSpPr>
          <p:cNvPr id="7" name="Rounded Rectangle 6"/>
          <p:cNvSpPr/>
          <p:nvPr/>
        </p:nvSpPr>
        <p:spPr>
          <a:xfrm>
            <a:off x="3342941" y="5137727"/>
            <a:ext cx="2653600" cy="689263"/>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400" dirty="0" smtClean="0">
                <a:latin typeface="Courier New"/>
                <a:cs typeface="Courier New"/>
              </a:rPr>
              <a:t>episode: 202</a:t>
            </a:r>
          </a:p>
          <a:p>
            <a:pPr algn="ctr"/>
            <a:r>
              <a:rPr lang="en-US" sz="1400" dirty="0" smtClean="0">
                <a:latin typeface="Courier New"/>
                <a:cs typeface="Courier New"/>
              </a:rPr>
              <a:t>title: The End of Time</a:t>
            </a:r>
            <a:endParaRPr lang="en-US" sz="1400" dirty="0">
              <a:latin typeface="Courier New"/>
              <a:cs typeface="Courier New"/>
            </a:endParaRPr>
          </a:p>
        </p:txBody>
      </p:sp>
      <p:sp>
        <p:nvSpPr>
          <p:cNvPr id="2" name="Rounded Rectangle 1"/>
          <p:cNvSpPr/>
          <p:nvPr/>
        </p:nvSpPr>
        <p:spPr>
          <a:xfrm>
            <a:off x="537790" y="3005280"/>
            <a:ext cx="2386143" cy="473363"/>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400" dirty="0" smtClean="0">
                <a:latin typeface="Courier New"/>
                <a:cs typeface="Courier New"/>
              </a:rPr>
              <a:t>name: Wilfred Mott</a:t>
            </a:r>
            <a:endParaRPr lang="en-US" sz="1400" dirty="0">
              <a:latin typeface="Courier New"/>
              <a:cs typeface="Courier New"/>
            </a:endParaRPr>
          </a:p>
        </p:txBody>
      </p:sp>
      <p:grpSp>
        <p:nvGrpSpPr>
          <p:cNvPr id="15" name="Group 14"/>
          <p:cNvGrpSpPr/>
          <p:nvPr/>
        </p:nvGrpSpPr>
        <p:grpSpPr>
          <a:xfrm>
            <a:off x="1730862" y="1892300"/>
            <a:ext cx="1956045" cy="1112980"/>
            <a:chOff x="1730862" y="1892300"/>
            <a:chExt cx="1956045" cy="1112980"/>
          </a:xfrm>
        </p:grpSpPr>
        <p:cxnSp>
          <p:nvCxnSpPr>
            <p:cNvPr id="9" name="Straight Arrow Connector 8"/>
            <p:cNvCxnSpPr>
              <a:stCxn id="2" idx="0"/>
              <a:endCxn id="3" idx="1"/>
            </p:cNvCxnSpPr>
            <p:nvPr/>
          </p:nvCxnSpPr>
          <p:spPr>
            <a:xfrm flipV="1">
              <a:off x="1730862" y="1892300"/>
              <a:ext cx="1956045" cy="111298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rot="19788767">
              <a:off x="1830881" y="2276988"/>
              <a:ext cx="1200494" cy="261610"/>
            </a:xfrm>
            <a:prstGeom prst="rect">
              <a:avLst/>
            </a:prstGeom>
            <a:noFill/>
          </p:spPr>
          <p:txBody>
            <a:bodyPr wrap="none" rtlCol="0">
              <a:spAutoFit/>
            </a:bodyPr>
            <a:lstStyle/>
            <a:p>
              <a:r>
                <a:rPr lang="en-US" sz="1100" dirty="0" smtClean="0">
                  <a:latin typeface="Courier New"/>
                  <a:cs typeface="Courier New"/>
                </a:rPr>
                <a:t>COMPANION_OF</a:t>
              </a:r>
              <a:endParaRPr lang="en-US" sz="1100" dirty="0">
                <a:latin typeface="Courier New"/>
                <a:cs typeface="Courier New"/>
              </a:endParaRPr>
            </a:p>
          </p:txBody>
        </p:sp>
      </p:grpSp>
      <p:grpSp>
        <p:nvGrpSpPr>
          <p:cNvPr id="19" name="Group 18"/>
          <p:cNvGrpSpPr/>
          <p:nvPr/>
        </p:nvGrpSpPr>
        <p:grpSpPr>
          <a:xfrm>
            <a:off x="1459858" y="1194953"/>
            <a:ext cx="273155" cy="1810327"/>
            <a:chOff x="1459858" y="1194953"/>
            <a:chExt cx="273155" cy="1810327"/>
          </a:xfrm>
        </p:grpSpPr>
        <p:cxnSp>
          <p:nvCxnSpPr>
            <p:cNvPr id="11" name="Straight Arrow Connector 10"/>
            <p:cNvCxnSpPr>
              <a:stCxn id="2" idx="0"/>
              <a:endCxn id="5" idx="2"/>
            </p:cNvCxnSpPr>
            <p:nvPr/>
          </p:nvCxnSpPr>
          <p:spPr>
            <a:xfrm flipV="1">
              <a:off x="1730862" y="1194953"/>
              <a:ext cx="2151" cy="181032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rot="16200000">
              <a:off x="1075068" y="1905811"/>
              <a:ext cx="1031189" cy="261610"/>
            </a:xfrm>
            <a:prstGeom prst="rect">
              <a:avLst/>
            </a:prstGeom>
            <a:noFill/>
          </p:spPr>
          <p:txBody>
            <a:bodyPr wrap="none" rtlCol="0">
              <a:spAutoFit/>
            </a:bodyPr>
            <a:lstStyle/>
            <a:p>
              <a:r>
                <a:rPr lang="en-US" sz="1100" dirty="0" smtClean="0">
                  <a:latin typeface="Courier New"/>
                  <a:cs typeface="Courier New"/>
                </a:rPr>
                <a:t>COMES_FROM</a:t>
              </a:r>
              <a:endParaRPr lang="en-US" sz="1100" dirty="0">
                <a:latin typeface="Courier New"/>
                <a:cs typeface="Courier New"/>
              </a:endParaRPr>
            </a:p>
          </p:txBody>
        </p:sp>
      </p:grpSp>
      <p:grpSp>
        <p:nvGrpSpPr>
          <p:cNvPr id="20" name="Group 19"/>
          <p:cNvGrpSpPr/>
          <p:nvPr/>
        </p:nvGrpSpPr>
        <p:grpSpPr>
          <a:xfrm>
            <a:off x="1715704" y="3478643"/>
            <a:ext cx="261610" cy="1185721"/>
            <a:chOff x="1715704" y="3478643"/>
            <a:chExt cx="261610" cy="1185721"/>
          </a:xfrm>
        </p:grpSpPr>
        <p:cxnSp>
          <p:nvCxnSpPr>
            <p:cNvPr id="18" name="Straight Arrow Connector 17"/>
            <p:cNvCxnSpPr>
              <a:stCxn id="2" idx="2"/>
              <a:endCxn id="4" idx="0"/>
            </p:cNvCxnSpPr>
            <p:nvPr/>
          </p:nvCxnSpPr>
          <p:spPr>
            <a:xfrm flipH="1">
              <a:off x="1721468" y="3478643"/>
              <a:ext cx="9394" cy="118572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2" name="TextBox 21"/>
            <p:cNvSpPr txBox="1"/>
            <p:nvPr/>
          </p:nvSpPr>
          <p:spPr>
            <a:xfrm rot="5400000">
              <a:off x="1581051" y="3931551"/>
              <a:ext cx="530915" cy="261610"/>
            </a:xfrm>
            <a:prstGeom prst="rect">
              <a:avLst/>
            </a:prstGeom>
            <a:noFill/>
          </p:spPr>
          <p:txBody>
            <a:bodyPr wrap="none" rtlCol="0">
              <a:spAutoFit/>
            </a:bodyPr>
            <a:lstStyle/>
            <a:p>
              <a:r>
                <a:rPr lang="en-US" sz="1100" dirty="0" smtClean="0">
                  <a:latin typeface="Courier New"/>
                  <a:cs typeface="Courier New"/>
                </a:rPr>
                <a:t>IS_A</a:t>
              </a:r>
              <a:endParaRPr lang="en-US" sz="1100" dirty="0">
                <a:latin typeface="Courier New"/>
                <a:cs typeface="Courier New"/>
              </a:endParaRPr>
            </a:p>
          </p:txBody>
        </p:sp>
      </p:grpSp>
      <p:grpSp>
        <p:nvGrpSpPr>
          <p:cNvPr id="12" name="Group 11"/>
          <p:cNvGrpSpPr/>
          <p:nvPr/>
        </p:nvGrpSpPr>
        <p:grpSpPr>
          <a:xfrm>
            <a:off x="5915723" y="1892300"/>
            <a:ext cx="1638117" cy="1026389"/>
            <a:chOff x="5915723" y="1892300"/>
            <a:chExt cx="1638117" cy="1026389"/>
          </a:xfrm>
        </p:grpSpPr>
        <p:cxnSp>
          <p:nvCxnSpPr>
            <p:cNvPr id="23" name="Straight Arrow Connector 22"/>
            <p:cNvCxnSpPr>
              <a:stCxn id="3" idx="3"/>
              <a:endCxn id="6" idx="0"/>
            </p:cNvCxnSpPr>
            <p:nvPr/>
          </p:nvCxnSpPr>
          <p:spPr>
            <a:xfrm>
              <a:off x="5915723" y="1892300"/>
              <a:ext cx="1638117" cy="1026389"/>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sp>
          <p:nvSpPr>
            <p:cNvPr id="26" name="TextBox 25"/>
            <p:cNvSpPr txBox="1"/>
            <p:nvPr/>
          </p:nvSpPr>
          <p:spPr>
            <a:xfrm rot="1987475">
              <a:off x="6444712" y="2176152"/>
              <a:ext cx="861885" cy="261610"/>
            </a:xfrm>
            <a:prstGeom prst="rect">
              <a:avLst/>
            </a:prstGeom>
            <a:noFill/>
          </p:spPr>
          <p:txBody>
            <a:bodyPr wrap="none" rtlCol="0">
              <a:spAutoFit/>
            </a:bodyPr>
            <a:lstStyle/>
            <a:p>
              <a:r>
                <a:rPr lang="en-US" sz="1100" dirty="0" smtClean="0">
                  <a:latin typeface="Courier New"/>
                  <a:cs typeface="Courier New"/>
                </a:rPr>
                <a:t>ENEMY_OF</a:t>
              </a:r>
              <a:endParaRPr lang="en-US" sz="1100" dirty="0">
                <a:latin typeface="Courier New"/>
                <a:cs typeface="Courier New"/>
              </a:endParaRPr>
            </a:p>
          </p:txBody>
        </p:sp>
      </p:grpSp>
      <p:sp>
        <p:nvSpPr>
          <p:cNvPr id="33" name="Rounded Rectangle 32"/>
          <p:cNvSpPr/>
          <p:nvPr/>
        </p:nvSpPr>
        <p:spPr>
          <a:xfrm>
            <a:off x="3620939" y="3019033"/>
            <a:ext cx="2375602" cy="777866"/>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r>
              <a:rPr lang="en-US" sz="1400" dirty="0" smtClean="0">
                <a:latin typeface="Courier New"/>
                <a:cs typeface="Courier New"/>
              </a:rPr>
              <a:t>actor: David Tennant</a:t>
            </a:r>
            <a:endParaRPr lang="en-US" sz="1400" dirty="0">
              <a:latin typeface="Courier New"/>
              <a:cs typeface="Courier New"/>
            </a:endParaRPr>
          </a:p>
        </p:txBody>
      </p:sp>
      <p:grpSp>
        <p:nvGrpSpPr>
          <p:cNvPr id="13" name="Group 12"/>
          <p:cNvGrpSpPr/>
          <p:nvPr/>
        </p:nvGrpSpPr>
        <p:grpSpPr>
          <a:xfrm>
            <a:off x="4801315" y="2128981"/>
            <a:ext cx="305069" cy="890052"/>
            <a:chOff x="4801315" y="2128981"/>
            <a:chExt cx="305069" cy="890052"/>
          </a:xfrm>
        </p:grpSpPr>
        <p:cxnSp>
          <p:nvCxnSpPr>
            <p:cNvPr id="30" name="Straight Arrow Connector 29"/>
            <p:cNvCxnSpPr>
              <a:stCxn id="33" idx="0"/>
              <a:endCxn id="3" idx="2"/>
            </p:cNvCxnSpPr>
            <p:nvPr/>
          </p:nvCxnSpPr>
          <p:spPr>
            <a:xfrm flipH="1" flipV="1">
              <a:off x="4801315" y="2128981"/>
              <a:ext cx="7425" cy="89005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8" name="TextBox 37"/>
            <p:cNvSpPr txBox="1"/>
            <p:nvPr/>
          </p:nvSpPr>
          <p:spPr>
            <a:xfrm rot="5400000">
              <a:off x="4629289" y="2541937"/>
              <a:ext cx="692580" cy="261610"/>
            </a:xfrm>
            <a:prstGeom prst="rect">
              <a:avLst/>
            </a:prstGeom>
            <a:noFill/>
          </p:spPr>
          <p:txBody>
            <a:bodyPr wrap="none" rtlCol="0">
              <a:spAutoFit/>
            </a:bodyPr>
            <a:lstStyle/>
            <a:p>
              <a:r>
                <a:rPr lang="en-US" sz="1100" dirty="0" smtClean="0">
                  <a:latin typeface="Courier New"/>
                  <a:cs typeface="Courier New"/>
                </a:rPr>
                <a:t>PLAYED</a:t>
              </a:r>
              <a:endParaRPr lang="en-US" sz="1100" dirty="0">
                <a:latin typeface="Courier New"/>
                <a:cs typeface="Courier New"/>
              </a:endParaRPr>
            </a:p>
          </p:txBody>
        </p:sp>
      </p:grpSp>
      <p:grpSp>
        <p:nvGrpSpPr>
          <p:cNvPr id="17" name="Group 16"/>
          <p:cNvGrpSpPr/>
          <p:nvPr/>
        </p:nvGrpSpPr>
        <p:grpSpPr>
          <a:xfrm>
            <a:off x="4669741" y="3767404"/>
            <a:ext cx="379535" cy="1370323"/>
            <a:chOff x="4669741" y="3767404"/>
            <a:chExt cx="379535" cy="1370323"/>
          </a:xfrm>
        </p:grpSpPr>
        <p:cxnSp>
          <p:nvCxnSpPr>
            <p:cNvPr id="39" name="Straight Arrow Connector 38"/>
            <p:cNvCxnSpPr>
              <a:stCxn id="33" idx="2"/>
              <a:endCxn id="7" idx="0"/>
            </p:cNvCxnSpPr>
            <p:nvPr/>
          </p:nvCxnSpPr>
          <p:spPr>
            <a:xfrm flipH="1">
              <a:off x="4669741" y="3796899"/>
              <a:ext cx="138999" cy="134082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42" name="TextBox 41"/>
            <p:cNvSpPr txBox="1"/>
            <p:nvPr/>
          </p:nvSpPr>
          <p:spPr>
            <a:xfrm rot="5755230">
              <a:off x="4358061" y="4197009"/>
              <a:ext cx="1120820" cy="261610"/>
            </a:xfrm>
            <a:prstGeom prst="rect">
              <a:avLst/>
            </a:prstGeom>
            <a:noFill/>
          </p:spPr>
          <p:txBody>
            <a:bodyPr wrap="none" rtlCol="0">
              <a:spAutoFit/>
            </a:bodyPr>
            <a:lstStyle/>
            <a:p>
              <a:r>
                <a:rPr lang="en-US" sz="1100" dirty="0" smtClean="0">
                  <a:latin typeface="Courier New"/>
                  <a:cs typeface="Courier New"/>
                </a:rPr>
                <a:t>APPEARED_IN</a:t>
              </a:r>
              <a:endParaRPr lang="en-US" sz="1100" dirty="0">
                <a:latin typeface="Courier New"/>
                <a:cs typeface="Courier New"/>
              </a:endParaRPr>
            </a:p>
          </p:txBody>
        </p:sp>
      </p:grpSp>
      <p:grpSp>
        <p:nvGrpSpPr>
          <p:cNvPr id="16" name="Group 15"/>
          <p:cNvGrpSpPr/>
          <p:nvPr/>
        </p:nvGrpSpPr>
        <p:grpSpPr>
          <a:xfrm>
            <a:off x="2923933" y="3241962"/>
            <a:ext cx="1745808" cy="1895765"/>
            <a:chOff x="2923933" y="3241962"/>
            <a:chExt cx="1745808" cy="1895765"/>
          </a:xfrm>
        </p:grpSpPr>
        <p:cxnSp>
          <p:nvCxnSpPr>
            <p:cNvPr id="27" name="Straight Arrow Connector 26"/>
            <p:cNvCxnSpPr>
              <a:stCxn id="2" idx="3"/>
              <a:endCxn id="7" idx="0"/>
            </p:cNvCxnSpPr>
            <p:nvPr/>
          </p:nvCxnSpPr>
          <p:spPr>
            <a:xfrm>
              <a:off x="2923933" y="3241962"/>
              <a:ext cx="1745808" cy="189576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45" name="TextBox 44"/>
            <p:cNvSpPr txBox="1"/>
            <p:nvPr/>
          </p:nvSpPr>
          <p:spPr>
            <a:xfrm rot="2823204">
              <a:off x="3439949" y="4048098"/>
              <a:ext cx="1120820" cy="261610"/>
            </a:xfrm>
            <a:prstGeom prst="rect">
              <a:avLst/>
            </a:prstGeom>
            <a:noFill/>
          </p:spPr>
          <p:txBody>
            <a:bodyPr wrap="none" rtlCol="0">
              <a:spAutoFit/>
            </a:bodyPr>
            <a:lstStyle/>
            <a:p>
              <a:r>
                <a:rPr lang="en-US" sz="1100" dirty="0" smtClean="0">
                  <a:latin typeface="Courier New"/>
                  <a:cs typeface="Courier New"/>
                </a:rPr>
                <a:t>APPEARED_IN</a:t>
              </a:r>
              <a:endParaRPr lang="en-US" sz="1100" dirty="0">
                <a:latin typeface="Courier New"/>
                <a:cs typeface="Courier New"/>
              </a:endParaRPr>
            </a:p>
          </p:txBody>
        </p:sp>
      </p:grpSp>
      <p:grpSp>
        <p:nvGrpSpPr>
          <p:cNvPr id="8" name="Group 7"/>
          <p:cNvGrpSpPr/>
          <p:nvPr/>
        </p:nvGrpSpPr>
        <p:grpSpPr>
          <a:xfrm>
            <a:off x="5996541" y="3392052"/>
            <a:ext cx="1557299" cy="2090307"/>
            <a:chOff x="5996541" y="3392052"/>
            <a:chExt cx="1557299" cy="2090307"/>
          </a:xfrm>
        </p:grpSpPr>
        <p:cxnSp>
          <p:nvCxnSpPr>
            <p:cNvPr id="46" name="Straight Arrow Connector 45"/>
            <p:cNvCxnSpPr>
              <a:stCxn id="6" idx="2"/>
              <a:endCxn id="7" idx="3"/>
            </p:cNvCxnSpPr>
            <p:nvPr/>
          </p:nvCxnSpPr>
          <p:spPr>
            <a:xfrm flipH="1">
              <a:off x="5996541" y="3392052"/>
              <a:ext cx="1557299" cy="209030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49" name="TextBox 48"/>
            <p:cNvSpPr txBox="1"/>
            <p:nvPr/>
          </p:nvSpPr>
          <p:spPr>
            <a:xfrm rot="18399856">
              <a:off x="6098421" y="4144326"/>
              <a:ext cx="1120820" cy="261610"/>
            </a:xfrm>
            <a:prstGeom prst="rect">
              <a:avLst/>
            </a:prstGeom>
            <a:noFill/>
          </p:spPr>
          <p:txBody>
            <a:bodyPr wrap="none" rtlCol="0">
              <a:spAutoFit/>
            </a:bodyPr>
            <a:lstStyle/>
            <a:p>
              <a:r>
                <a:rPr lang="en-US" sz="1100" dirty="0" smtClean="0">
                  <a:latin typeface="Courier New"/>
                  <a:cs typeface="Courier New"/>
                </a:rPr>
                <a:t>APPEARED_IN</a:t>
              </a:r>
              <a:endParaRPr lang="en-US" sz="1100" dirty="0">
                <a:latin typeface="Courier New"/>
                <a:cs typeface="Courier New"/>
              </a:endParaRPr>
            </a:p>
          </p:txBody>
        </p:sp>
      </p:grpSp>
      <p:pic>
        <p:nvPicPr>
          <p:cNvPr id="50" name="Picture 49"/>
          <p:cNvPicPr>
            <a:picLocks noChangeAspect="1"/>
          </p:cNvPicPr>
          <p:nvPr/>
        </p:nvPicPr>
        <p:blipFill>
          <a:blip r:embed="rId3"/>
          <a:stretch>
            <a:fillRect/>
          </a:stretch>
        </p:blipFill>
        <p:spPr>
          <a:xfrm>
            <a:off x="5308590" y="3103448"/>
            <a:ext cx="607133" cy="596900"/>
          </a:xfrm>
          <a:prstGeom prst="rect">
            <a:avLst/>
          </a:prstGeom>
        </p:spPr>
      </p:pic>
    </p:spTree>
    <p:extLst>
      <p:ext uri="{BB962C8B-B14F-4D97-AF65-F5344CB8AC3E}">
        <p14:creationId xmlns:p14="http://schemas.microsoft.com/office/powerpoint/2010/main" val="99820616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2"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This has </a:t>
            </a:r>
            <a:r>
              <a:rPr lang="en-US" b="1" dirty="0" smtClean="0"/>
              <a:t>huge</a:t>
            </a:r>
            <a:r>
              <a:rPr lang="en-US" dirty="0" smtClean="0"/>
              <a:t> design implications</a:t>
            </a:r>
            <a:endParaRPr lang="en-US" dirty="0"/>
          </a:p>
        </p:txBody>
      </p:sp>
    </p:spTree>
    <p:extLst>
      <p:ext uri="{BB962C8B-B14F-4D97-AF65-F5344CB8AC3E}">
        <p14:creationId xmlns:p14="http://schemas.microsoft.com/office/powerpoint/2010/main" val="1352136752"/>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3157683" y="1027545"/>
            <a:ext cx="2667000" cy="3810000"/>
          </a:xfrm>
          <a:prstGeom prst="rect">
            <a:avLst/>
          </a:prstGeom>
        </p:spPr>
      </p:pic>
      <p:grpSp>
        <p:nvGrpSpPr>
          <p:cNvPr id="10" name="Group 9"/>
          <p:cNvGrpSpPr/>
          <p:nvPr/>
        </p:nvGrpSpPr>
        <p:grpSpPr>
          <a:xfrm>
            <a:off x="473363" y="3659909"/>
            <a:ext cx="3325092" cy="1592997"/>
            <a:chOff x="473363" y="3659909"/>
            <a:chExt cx="3325092" cy="1592997"/>
          </a:xfrm>
        </p:grpSpPr>
        <p:sp>
          <p:nvSpPr>
            <p:cNvPr id="6" name="TextBox 5"/>
            <p:cNvSpPr txBox="1"/>
            <p:nvPr/>
          </p:nvSpPr>
          <p:spPr>
            <a:xfrm>
              <a:off x="473363" y="4421909"/>
              <a:ext cx="2667001" cy="830997"/>
            </a:xfrm>
            <a:prstGeom prst="rect">
              <a:avLst/>
            </a:prstGeom>
            <a:noFill/>
          </p:spPr>
          <p:txBody>
            <a:bodyPr wrap="square" rtlCol="0">
              <a:spAutoFit/>
            </a:bodyPr>
            <a:lstStyle/>
            <a:p>
              <a:r>
                <a:rPr lang="en-US" sz="2400" dirty="0" smtClean="0"/>
                <a:t>Your awesome new graph database</a:t>
              </a:r>
              <a:endParaRPr lang="en-US" sz="2400" dirty="0"/>
            </a:p>
          </p:txBody>
        </p:sp>
        <p:cxnSp>
          <p:nvCxnSpPr>
            <p:cNvPr id="8" name="Straight Arrow Connector 7"/>
            <p:cNvCxnSpPr>
              <a:stCxn id="6" idx="3"/>
            </p:cNvCxnSpPr>
            <p:nvPr/>
          </p:nvCxnSpPr>
          <p:spPr>
            <a:xfrm flipV="1">
              <a:off x="3140364" y="3659909"/>
              <a:ext cx="658091" cy="1177499"/>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grpSp>
        <p:nvGrpSpPr>
          <p:cNvPr id="16" name="Group 15"/>
          <p:cNvGrpSpPr/>
          <p:nvPr/>
        </p:nvGrpSpPr>
        <p:grpSpPr>
          <a:xfrm>
            <a:off x="5541818" y="1639455"/>
            <a:ext cx="3200401" cy="830997"/>
            <a:chOff x="5541818" y="1639455"/>
            <a:chExt cx="3200401" cy="830997"/>
          </a:xfrm>
        </p:grpSpPr>
        <p:sp>
          <p:nvSpPr>
            <p:cNvPr id="12" name="TextBox 11"/>
            <p:cNvSpPr txBox="1"/>
            <p:nvPr/>
          </p:nvSpPr>
          <p:spPr>
            <a:xfrm>
              <a:off x="6721764" y="1639455"/>
              <a:ext cx="2020455" cy="830997"/>
            </a:xfrm>
            <a:prstGeom prst="rect">
              <a:avLst/>
            </a:prstGeom>
            <a:noFill/>
          </p:spPr>
          <p:txBody>
            <a:bodyPr wrap="square" rtlCol="0">
              <a:spAutoFit/>
            </a:bodyPr>
            <a:lstStyle/>
            <a:p>
              <a:r>
                <a:rPr lang="en-US" sz="2400" dirty="0" smtClean="0"/>
                <a:t>What you know</a:t>
              </a:r>
              <a:endParaRPr lang="en-US" sz="2400" dirty="0"/>
            </a:p>
          </p:txBody>
        </p:sp>
        <p:cxnSp>
          <p:nvCxnSpPr>
            <p:cNvPr id="13" name="Straight Arrow Connector 12"/>
            <p:cNvCxnSpPr>
              <a:stCxn id="12" idx="1"/>
            </p:cNvCxnSpPr>
            <p:nvPr/>
          </p:nvCxnSpPr>
          <p:spPr>
            <a:xfrm flipH="1">
              <a:off x="5541818" y="2054954"/>
              <a:ext cx="1179946" cy="46319"/>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grpSp>
        <p:nvGrpSpPr>
          <p:cNvPr id="23" name="Group 22"/>
          <p:cNvGrpSpPr/>
          <p:nvPr/>
        </p:nvGrpSpPr>
        <p:grpSpPr>
          <a:xfrm>
            <a:off x="2193636" y="1514703"/>
            <a:ext cx="1893456" cy="1129206"/>
            <a:chOff x="2193636" y="1514703"/>
            <a:chExt cx="1893456" cy="1129206"/>
          </a:xfrm>
        </p:grpSpPr>
        <p:sp>
          <p:nvSpPr>
            <p:cNvPr id="18" name="TextBox 17"/>
            <p:cNvSpPr txBox="1"/>
            <p:nvPr/>
          </p:nvSpPr>
          <p:spPr>
            <a:xfrm>
              <a:off x="2193636" y="1514703"/>
              <a:ext cx="1893456" cy="830997"/>
            </a:xfrm>
            <a:prstGeom prst="rect">
              <a:avLst/>
            </a:prstGeom>
            <a:noFill/>
          </p:spPr>
          <p:txBody>
            <a:bodyPr wrap="square" rtlCol="0">
              <a:spAutoFit/>
            </a:bodyPr>
            <a:lstStyle/>
            <a:p>
              <a:r>
                <a:rPr lang="en-US" sz="2400" dirty="0" smtClean="0"/>
                <a:t>What you end up with</a:t>
              </a:r>
              <a:endParaRPr lang="en-US" sz="2400" dirty="0"/>
            </a:p>
          </p:txBody>
        </p:sp>
        <p:cxnSp>
          <p:nvCxnSpPr>
            <p:cNvPr id="19" name="Straight Arrow Connector 18"/>
            <p:cNvCxnSpPr>
              <a:stCxn id="18" idx="2"/>
            </p:cNvCxnSpPr>
            <p:nvPr/>
          </p:nvCxnSpPr>
          <p:spPr>
            <a:xfrm>
              <a:off x="3140364" y="2345700"/>
              <a:ext cx="842818" cy="298209"/>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sp>
        <p:nvSpPr>
          <p:cNvPr id="27" name="TextBox 26"/>
          <p:cNvSpPr txBox="1"/>
          <p:nvPr/>
        </p:nvSpPr>
        <p:spPr>
          <a:xfrm>
            <a:off x="4804350" y="6550223"/>
            <a:ext cx="4339650" cy="307777"/>
          </a:xfrm>
          <a:prstGeom prst="rect">
            <a:avLst/>
          </a:prstGeom>
          <a:noFill/>
        </p:spPr>
        <p:txBody>
          <a:bodyPr wrap="none" rtlCol="0">
            <a:spAutoFit/>
          </a:bodyPr>
          <a:lstStyle/>
          <a:p>
            <a:r>
              <a:rPr lang="en-US" sz="1400" dirty="0">
                <a:solidFill>
                  <a:srgbClr val="FFFFFF"/>
                </a:solidFill>
              </a:rPr>
              <a:t>http://talent-</a:t>
            </a:r>
            <a:r>
              <a:rPr lang="en-US" sz="1400" dirty="0" err="1">
                <a:solidFill>
                  <a:srgbClr val="FFFFFF"/>
                </a:solidFill>
              </a:rPr>
              <a:t>dynamics.com</a:t>
            </a:r>
            <a:r>
              <a:rPr lang="en-US" sz="1400" dirty="0">
                <a:solidFill>
                  <a:srgbClr val="FFFFFF"/>
                </a:solidFill>
              </a:rPr>
              <a:t>/tag/</a:t>
            </a:r>
            <a:r>
              <a:rPr lang="en-US" sz="1400" dirty="0" err="1">
                <a:solidFill>
                  <a:srgbClr val="FFFFFF"/>
                </a:solidFill>
              </a:rPr>
              <a:t>sqaure</a:t>
            </a:r>
            <a:r>
              <a:rPr lang="en-US" sz="1400" dirty="0">
                <a:solidFill>
                  <a:srgbClr val="FFFFFF"/>
                </a:solidFill>
              </a:rPr>
              <a:t>-peg-round-hole/</a:t>
            </a:r>
          </a:p>
        </p:txBody>
      </p:sp>
    </p:spTree>
    <p:extLst>
      <p:ext uri="{BB962C8B-B14F-4D97-AF65-F5344CB8AC3E}">
        <p14:creationId xmlns:p14="http://schemas.microsoft.com/office/powerpoint/2010/main" val="43584711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nodeType="afterEffect">
                                  <p:stCondLst>
                                    <p:cond delay="0"/>
                                  </p:stCondLst>
                                  <p:childTnLst>
                                    <p:set>
                                      <p:cBhvr>
                                        <p:cTn id="11" dur="1" fill="hold">
                                          <p:stCondLst>
                                            <p:cond delay="0"/>
                                          </p:stCondLst>
                                        </p:cTn>
                                        <p:tgtEl>
                                          <p:spTgt spid="16"/>
                                        </p:tgtEl>
                                        <p:attrNameLst>
                                          <p:attrName>style.visibility</p:attrName>
                                        </p:attrNameLst>
                                      </p:cBhvr>
                                      <p:to>
                                        <p:strVal val="visible"/>
                                      </p:to>
                                    </p:set>
                                    <p:anim calcmode="lin" valueType="num">
                                      <p:cBhvr additive="base">
                                        <p:cTn id="12" dur="500" fill="hold"/>
                                        <p:tgtEl>
                                          <p:spTgt spid="16"/>
                                        </p:tgtEl>
                                        <p:attrNameLst>
                                          <p:attrName>ppt_x</p:attrName>
                                        </p:attrNameLst>
                                      </p:cBhvr>
                                      <p:tavLst>
                                        <p:tav tm="0">
                                          <p:val>
                                            <p:strVal val="1+#ppt_w/2"/>
                                          </p:val>
                                        </p:tav>
                                        <p:tav tm="100000">
                                          <p:val>
                                            <p:strVal val="#ppt_x"/>
                                          </p:val>
                                        </p:tav>
                                      </p:tavLst>
                                    </p:anim>
                                    <p:anim calcmode="lin" valueType="num">
                                      <p:cBhvr additive="base">
                                        <p:cTn id="13" dur="500" fill="hold"/>
                                        <p:tgtEl>
                                          <p:spTgt spid="16"/>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23"/>
                                        </p:tgtEl>
                                        <p:attrNameLst>
                                          <p:attrName>style.visibility</p:attrName>
                                        </p:attrNameLst>
                                      </p:cBhvr>
                                      <p:to>
                                        <p:strVal val="visible"/>
                                      </p:to>
                                    </p:set>
                                    <p:anim calcmode="lin" valueType="num">
                                      <p:cBhvr additive="base">
                                        <p:cTn id="17" dur="500" fill="hold"/>
                                        <p:tgtEl>
                                          <p:spTgt spid="23"/>
                                        </p:tgtEl>
                                        <p:attrNameLst>
                                          <p:attrName>ppt_x</p:attrName>
                                        </p:attrNameLst>
                                      </p:cBhvr>
                                      <p:tavLst>
                                        <p:tav tm="0">
                                          <p:val>
                                            <p:strVal val="#ppt_x"/>
                                          </p:val>
                                        </p:tav>
                                        <p:tav tm="100000">
                                          <p:val>
                                            <p:strVal val="#ppt_x"/>
                                          </p:val>
                                        </p:tav>
                                      </p:tavLst>
                                    </p:anim>
                                    <p:anim calcmode="lin" valueType="num">
                                      <p:cBhvr additive="base">
                                        <p:cTn id="18" dur="500" fill="hold"/>
                                        <p:tgtEl>
                                          <p:spTgt spid="2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Property Graph Model</a:t>
            </a:r>
            <a:endParaRPr lang="en-US" dirty="0"/>
          </a:p>
        </p:txBody>
      </p:sp>
      <p:sp>
        <p:nvSpPr>
          <p:cNvPr id="6" name="Oval 5"/>
          <p:cNvSpPr/>
          <p:nvPr/>
        </p:nvSpPr>
        <p:spPr>
          <a:xfrm>
            <a:off x="1184564" y="3086903"/>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7" name="Oval 6"/>
          <p:cNvSpPr/>
          <p:nvPr/>
        </p:nvSpPr>
        <p:spPr>
          <a:xfrm>
            <a:off x="6421581" y="1616012"/>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8" name="Oval 7"/>
          <p:cNvSpPr/>
          <p:nvPr/>
        </p:nvSpPr>
        <p:spPr>
          <a:xfrm>
            <a:off x="4470399" y="4253346"/>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cxnSp>
        <p:nvCxnSpPr>
          <p:cNvPr id="10" name="Straight Arrow Connector 9"/>
          <p:cNvCxnSpPr>
            <a:stCxn id="7" idx="4"/>
            <a:endCxn id="8" idx="7"/>
          </p:cNvCxnSpPr>
          <p:nvPr/>
        </p:nvCxnSpPr>
        <p:spPr>
          <a:xfrm flipH="1">
            <a:off x="5495284" y="2816739"/>
            <a:ext cx="1526661" cy="16124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6" idx="5"/>
            <a:endCxn id="8" idx="2"/>
          </p:cNvCxnSpPr>
          <p:nvPr/>
        </p:nvCxnSpPr>
        <p:spPr>
          <a:xfrm>
            <a:off x="2209449" y="4111788"/>
            <a:ext cx="2260950" cy="741922"/>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stCxn id="6" idx="6"/>
            <a:endCxn id="7" idx="3"/>
          </p:cNvCxnSpPr>
          <p:nvPr/>
        </p:nvCxnSpPr>
        <p:spPr>
          <a:xfrm flipV="1">
            <a:off x="2385291" y="2640897"/>
            <a:ext cx="4212132" cy="1046370"/>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6" idx="7"/>
            <a:endCxn id="7" idx="2"/>
          </p:cNvCxnSpPr>
          <p:nvPr/>
        </p:nvCxnSpPr>
        <p:spPr>
          <a:xfrm flipV="1">
            <a:off x="2209449" y="2216376"/>
            <a:ext cx="4212132" cy="104636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7" idx="1"/>
            <a:endCxn id="6" idx="0"/>
          </p:cNvCxnSpPr>
          <p:nvPr/>
        </p:nvCxnSpPr>
        <p:spPr>
          <a:xfrm flipH="1">
            <a:off x="1784928" y="1791854"/>
            <a:ext cx="4812495" cy="12950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76309168"/>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Property Graph Model</a:t>
            </a:r>
            <a:endParaRPr lang="en-US" dirty="0"/>
          </a:p>
        </p:txBody>
      </p:sp>
      <p:sp>
        <p:nvSpPr>
          <p:cNvPr id="6" name="Oval 5"/>
          <p:cNvSpPr/>
          <p:nvPr/>
        </p:nvSpPr>
        <p:spPr>
          <a:xfrm>
            <a:off x="1184564" y="3086903"/>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7" name="Oval 6"/>
          <p:cNvSpPr/>
          <p:nvPr/>
        </p:nvSpPr>
        <p:spPr>
          <a:xfrm>
            <a:off x="6421581" y="1616012"/>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8" name="Oval 7"/>
          <p:cNvSpPr/>
          <p:nvPr/>
        </p:nvSpPr>
        <p:spPr>
          <a:xfrm>
            <a:off x="4470399" y="4253346"/>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cxnSp>
        <p:nvCxnSpPr>
          <p:cNvPr id="10" name="Straight Arrow Connector 9"/>
          <p:cNvCxnSpPr>
            <a:stCxn id="7" idx="4"/>
            <a:endCxn id="8" idx="7"/>
          </p:cNvCxnSpPr>
          <p:nvPr/>
        </p:nvCxnSpPr>
        <p:spPr>
          <a:xfrm flipH="1">
            <a:off x="5495284" y="2816739"/>
            <a:ext cx="1526661" cy="16124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6" idx="5"/>
            <a:endCxn id="8" idx="2"/>
          </p:cNvCxnSpPr>
          <p:nvPr/>
        </p:nvCxnSpPr>
        <p:spPr>
          <a:xfrm>
            <a:off x="2209449" y="4111788"/>
            <a:ext cx="2260950" cy="741922"/>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stCxn id="6" idx="6"/>
            <a:endCxn id="7" idx="3"/>
          </p:cNvCxnSpPr>
          <p:nvPr/>
        </p:nvCxnSpPr>
        <p:spPr>
          <a:xfrm flipV="1">
            <a:off x="2385291" y="2640897"/>
            <a:ext cx="4212132" cy="1046370"/>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6" idx="7"/>
            <a:endCxn id="7" idx="2"/>
          </p:cNvCxnSpPr>
          <p:nvPr/>
        </p:nvCxnSpPr>
        <p:spPr>
          <a:xfrm flipV="1">
            <a:off x="2209449" y="2216376"/>
            <a:ext cx="4212132" cy="104636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7" idx="1"/>
            <a:endCxn id="6" idx="0"/>
          </p:cNvCxnSpPr>
          <p:nvPr/>
        </p:nvCxnSpPr>
        <p:spPr>
          <a:xfrm flipH="1">
            <a:off x="1784928" y="1791854"/>
            <a:ext cx="4812495" cy="12950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sp>
        <p:nvSpPr>
          <p:cNvPr id="2" name="TextBox 1"/>
          <p:cNvSpPr txBox="1"/>
          <p:nvPr/>
        </p:nvSpPr>
        <p:spPr>
          <a:xfrm rot="20857575">
            <a:off x="3621690" y="2989539"/>
            <a:ext cx="1628148" cy="369332"/>
          </a:xfrm>
          <a:prstGeom prst="rect">
            <a:avLst/>
          </a:prstGeom>
          <a:solidFill>
            <a:schemeClr val="bg1">
              <a:alpha val="56000"/>
            </a:schemeClr>
          </a:solidFill>
        </p:spPr>
        <p:txBody>
          <a:bodyPr wrap="square" rtlCol="0">
            <a:spAutoFit/>
          </a:bodyPr>
          <a:lstStyle/>
          <a:p>
            <a:pPr algn="ctr"/>
            <a:r>
              <a:rPr lang="en-US" dirty="0" smtClean="0"/>
              <a:t>TRAVELS_WITH</a:t>
            </a:r>
            <a:endParaRPr lang="en-US" dirty="0"/>
          </a:p>
        </p:txBody>
      </p:sp>
      <p:sp>
        <p:nvSpPr>
          <p:cNvPr id="13" name="TextBox 12"/>
          <p:cNvSpPr txBox="1"/>
          <p:nvPr/>
        </p:nvSpPr>
        <p:spPr>
          <a:xfrm rot="20820633">
            <a:off x="3323818" y="2242616"/>
            <a:ext cx="1628148" cy="369332"/>
          </a:xfrm>
          <a:prstGeom prst="rect">
            <a:avLst/>
          </a:prstGeom>
          <a:solidFill>
            <a:schemeClr val="bg1">
              <a:alpha val="56000"/>
            </a:schemeClr>
          </a:solidFill>
        </p:spPr>
        <p:txBody>
          <a:bodyPr wrap="square" rtlCol="0">
            <a:spAutoFit/>
          </a:bodyPr>
          <a:lstStyle/>
          <a:p>
            <a:pPr algn="ctr"/>
            <a:r>
              <a:rPr lang="en-US" dirty="0" smtClean="0"/>
              <a:t>TRAVELS_WITH</a:t>
            </a:r>
            <a:endParaRPr lang="en-US" dirty="0"/>
          </a:p>
        </p:txBody>
      </p:sp>
      <p:sp>
        <p:nvSpPr>
          <p:cNvPr id="14" name="TextBox 13"/>
          <p:cNvSpPr txBox="1"/>
          <p:nvPr/>
        </p:nvSpPr>
        <p:spPr>
          <a:xfrm rot="20857575">
            <a:off x="3627879" y="2664378"/>
            <a:ext cx="1095249" cy="369332"/>
          </a:xfrm>
          <a:prstGeom prst="rect">
            <a:avLst/>
          </a:prstGeom>
          <a:solidFill>
            <a:schemeClr val="bg1">
              <a:alpha val="56000"/>
            </a:schemeClr>
          </a:solidFill>
        </p:spPr>
        <p:txBody>
          <a:bodyPr wrap="square" rtlCol="0">
            <a:spAutoFit/>
          </a:bodyPr>
          <a:lstStyle/>
          <a:p>
            <a:pPr algn="ctr"/>
            <a:r>
              <a:rPr lang="en-US" dirty="0" smtClean="0"/>
              <a:t>LOVES</a:t>
            </a:r>
            <a:endParaRPr lang="en-US" dirty="0"/>
          </a:p>
        </p:txBody>
      </p:sp>
      <p:sp>
        <p:nvSpPr>
          <p:cNvPr id="16" name="TextBox 15"/>
          <p:cNvSpPr txBox="1"/>
          <p:nvPr/>
        </p:nvSpPr>
        <p:spPr>
          <a:xfrm rot="18971581">
            <a:off x="5576933" y="3213051"/>
            <a:ext cx="1363131" cy="646331"/>
          </a:xfrm>
          <a:prstGeom prst="rect">
            <a:avLst/>
          </a:prstGeom>
          <a:solidFill>
            <a:schemeClr val="bg1">
              <a:alpha val="56000"/>
            </a:schemeClr>
          </a:solidFill>
        </p:spPr>
        <p:txBody>
          <a:bodyPr wrap="square" rtlCol="0">
            <a:spAutoFit/>
          </a:bodyPr>
          <a:lstStyle/>
          <a:p>
            <a:pPr algn="ctr"/>
            <a:r>
              <a:rPr lang="en-US" dirty="0" smtClean="0"/>
              <a:t>BORROWED</a:t>
            </a:r>
          </a:p>
          <a:p>
            <a:pPr algn="ctr"/>
            <a:r>
              <a:rPr lang="en-US" dirty="0" smtClean="0"/>
              <a:t>year : 1963</a:t>
            </a:r>
            <a:endParaRPr lang="en-US" dirty="0"/>
          </a:p>
        </p:txBody>
      </p:sp>
      <p:sp>
        <p:nvSpPr>
          <p:cNvPr id="17" name="TextBox 16"/>
          <p:cNvSpPr txBox="1"/>
          <p:nvPr/>
        </p:nvSpPr>
        <p:spPr>
          <a:xfrm rot="1150949">
            <a:off x="2583639" y="4289386"/>
            <a:ext cx="1335873" cy="369332"/>
          </a:xfrm>
          <a:prstGeom prst="rect">
            <a:avLst/>
          </a:prstGeom>
          <a:solidFill>
            <a:schemeClr val="bg1">
              <a:alpha val="56000"/>
            </a:schemeClr>
          </a:solidFill>
        </p:spPr>
        <p:txBody>
          <a:bodyPr wrap="square" rtlCol="0">
            <a:spAutoFit/>
          </a:bodyPr>
          <a:lstStyle/>
          <a:p>
            <a:pPr algn="ctr"/>
            <a:r>
              <a:rPr lang="en-US" dirty="0" smtClean="0"/>
              <a:t>TRAVELS_IN</a:t>
            </a:r>
            <a:endParaRPr lang="en-US" dirty="0"/>
          </a:p>
        </p:txBody>
      </p:sp>
    </p:spTree>
    <p:extLst>
      <p:ext uri="{BB962C8B-B14F-4D97-AF65-F5344CB8AC3E}">
        <p14:creationId xmlns:p14="http://schemas.microsoft.com/office/powerpoint/2010/main" val="3673587769"/>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Property Graph Model</a:t>
            </a:r>
            <a:endParaRPr lang="en-US" dirty="0"/>
          </a:p>
        </p:txBody>
      </p:sp>
      <p:sp>
        <p:nvSpPr>
          <p:cNvPr id="6" name="Oval 5"/>
          <p:cNvSpPr/>
          <p:nvPr/>
        </p:nvSpPr>
        <p:spPr>
          <a:xfrm>
            <a:off x="1184564" y="3086903"/>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7" name="Oval 6"/>
          <p:cNvSpPr/>
          <p:nvPr/>
        </p:nvSpPr>
        <p:spPr>
          <a:xfrm>
            <a:off x="6421581" y="1616012"/>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8" name="Oval 7"/>
          <p:cNvSpPr/>
          <p:nvPr/>
        </p:nvSpPr>
        <p:spPr>
          <a:xfrm>
            <a:off x="4470399" y="4253346"/>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cxnSp>
        <p:nvCxnSpPr>
          <p:cNvPr id="10" name="Straight Arrow Connector 9"/>
          <p:cNvCxnSpPr>
            <a:stCxn id="7" idx="4"/>
            <a:endCxn id="8" idx="7"/>
          </p:cNvCxnSpPr>
          <p:nvPr/>
        </p:nvCxnSpPr>
        <p:spPr>
          <a:xfrm flipH="1">
            <a:off x="5495284" y="2816739"/>
            <a:ext cx="1526661" cy="16124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6" idx="5"/>
            <a:endCxn id="8" idx="2"/>
          </p:cNvCxnSpPr>
          <p:nvPr/>
        </p:nvCxnSpPr>
        <p:spPr>
          <a:xfrm>
            <a:off x="2209449" y="4111788"/>
            <a:ext cx="2260950" cy="741922"/>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stCxn id="6" idx="6"/>
            <a:endCxn id="7" idx="3"/>
          </p:cNvCxnSpPr>
          <p:nvPr/>
        </p:nvCxnSpPr>
        <p:spPr>
          <a:xfrm flipV="1">
            <a:off x="2385291" y="2640897"/>
            <a:ext cx="4212132" cy="1046370"/>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6" idx="7"/>
            <a:endCxn id="7" idx="2"/>
          </p:cNvCxnSpPr>
          <p:nvPr/>
        </p:nvCxnSpPr>
        <p:spPr>
          <a:xfrm flipV="1">
            <a:off x="2209449" y="2216376"/>
            <a:ext cx="4212132" cy="104636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7" idx="1"/>
            <a:endCxn id="6" idx="0"/>
          </p:cNvCxnSpPr>
          <p:nvPr/>
        </p:nvCxnSpPr>
        <p:spPr>
          <a:xfrm flipH="1">
            <a:off x="1784928" y="1791854"/>
            <a:ext cx="4812495" cy="12950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sp>
        <p:nvSpPr>
          <p:cNvPr id="2" name="TextBox 1"/>
          <p:cNvSpPr txBox="1"/>
          <p:nvPr/>
        </p:nvSpPr>
        <p:spPr>
          <a:xfrm rot="20857575">
            <a:off x="3621690" y="2989539"/>
            <a:ext cx="1628148" cy="369332"/>
          </a:xfrm>
          <a:prstGeom prst="rect">
            <a:avLst/>
          </a:prstGeom>
          <a:solidFill>
            <a:schemeClr val="bg1">
              <a:alpha val="56000"/>
            </a:schemeClr>
          </a:solidFill>
        </p:spPr>
        <p:txBody>
          <a:bodyPr wrap="square" rtlCol="0">
            <a:spAutoFit/>
          </a:bodyPr>
          <a:lstStyle/>
          <a:p>
            <a:pPr algn="ctr"/>
            <a:r>
              <a:rPr lang="en-US" dirty="0" smtClean="0"/>
              <a:t>TRAVELS_WITH</a:t>
            </a:r>
          </a:p>
        </p:txBody>
      </p:sp>
      <p:sp>
        <p:nvSpPr>
          <p:cNvPr id="13" name="TextBox 12"/>
          <p:cNvSpPr txBox="1"/>
          <p:nvPr/>
        </p:nvSpPr>
        <p:spPr>
          <a:xfrm rot="20820633">
            <a:off x="3323818" y="2242616"/>
            <a:ext cx="1628148" cy="369332"/>
          </a:xfrm>
          <a:prstGeom prst="rect">
            <a:avLst/>
          </a:prstGeom>
          <a:solidFill>
            <a:schemeClr val="bg1">
              <a:alpha val="56000"/>
            </a:schemeClr>
          </a:solidFill>
        </p:spPr>
        <p:txBody>
          <a:bodyPr wrap="square" rtlCol="0">
            <a:spAutoFit/>
          </a:bodyPr>
          <a:lstStyle/>
          <a:p>
            <a:pPr algn="ctr"/>
            <a:r>
              <a:rPr lang="en-US" dirty="0" smtClean="0"/>
              <a:t>TRAVELS_WITH</a:t>
            </a:r>
            <a:endParaRPr lang="en-US" dirty="0"/>
          </a:p>
        </p:txBody>
      </p:sp>
      <p:sp>
        <p:nvSpPr>
          <p:cNvPr id="14" name="TextBox 13"/>
          <p:cNvSpPr txBox="1"/>
          <p:nvPr/>
        </p:nvSpPr>
        <p:spPr>
          <a:xfrm rot="20857575">
            <a:off x="3627879" y="2664378"/>
            <a:ext cx="1095249" cy="369332"/>
          </a:xfrm>
          <a:prstGeom prst="rect">
            <a:avLst/>
          </a:prstGeom>
          <a:solidFill>
            <a:schemeClr val="bg1">
              <a:alpha val="56000"/>
            </a:schemeClr>
          </a:solidFill>
        </p:spPr>
        <p:txBody>
          <a:bodyPr wrap="square" rtlCol="0">
            <a:spAutoFit/>
          </a:bodyPr>
          <a:lstStyle/>
          <a:p>
            <a:pPr algn="ctr"/>
            <a:r>
              <a:rPr lang="en-US" dirty="0" smtClean="0"/>
              <a:t>LOVES</a:t>
            </a:r>
            <a:endParaRPr lang="en-US" dirty="0"/>
          </a:p>
        </p:txBody>
      </p:sp>
      <p:sp>
        <p:nvSpPr>
          <p:cNvPr id="17" name="TextBox 16"/>
          <p:cNvSpPr txBox="1"/>
          <p:nvPr/>
        </p:nvSpPr>
        <p:spPr>
          <a:xfrm rot="1150949">
            <a:off x="2583639" y="4289386"/>
            <a:ext cx="1335873" cy="369332"/>
          </a:xfrm>
          <a:prstGeom prst="rect">
            <a:avLst/>
          </a:prstGeom>
          <a:solidFill>
            <a:schemeClr val="bg1">
              <a:alpha val="56000"/>
            </a:schemeClr>
          </a:solidFill>
        </p:spPr>
        <p:txBody>
          <a:bodyPr wrap="square" rtlCol="0">
            <a:spAutoFit/>
          </a:bodyPr>
          <a:lstStyle/>
          <a:p>
            <a:pPr algn="ctr"/>
            <a:r>
              <a:rPr lang="en-US" dirty="0" smtClean="0"/>
              <a:t>TRAVELS_IN</a:t>
            </a:r>
            <a:endParaRPr lang="en-US" dirty="0"/>
          </a:p>
        </p:txBody>
      </p:sp>
      <p:sp>
        <p:nvSpPr>
          <p:cNvPr id="3" name="TextBox 2"/>
          <p:cNvSpPr txBox="1"/>
          <p:nvPr/>
        </p:nvSpPr>
        <p:spPr>
          <a:xfrm>
            <a:off x="6560321" y="1847044"/>
            <a:ext cx="2123974" cy="738664"/>
          </a:xfrm>
          <a:prstGeom prst="rect">
            <a:avLst/>
          </a:prstGeom>
          <a:solidFill>
            <a:srgbClr val="FFFFFF">
              <a:alpha val="52000"/>
            </a:srgbClr>
          </a:solidFill>
          <a:ln>
            <a:solidFill>
              <a:schemeClr val="tx1"/>
            </a:solidFill>
          </a:ln>
        </p:spPr>
        <p:txBody>
          <a:bodyPr wrap="none" rtlCol="0">
            <a:spAutoFit/>
          </a:bodyPr>
          <a:lstStyle/>
          <a:p>
            <a:r>
              <a:rPr lang="en-US" sz="1400" dirty="0" smtClean="0">
                <a:latin typeface="Courier New"/>
                <a:cs typeface="Courier New"/>
              </a:rPr>
              <a:t>name: the Doctor</a:t>
            </a:r>
          </a:p>
          <a:p>
            <a:r>
              <a:rPr lang="en-US" sz="1400" dirty="0" smtClean="0">
                <a:latin typeface="Courier New"/>
                <a:cs typeface="Courier New"/>
              </a:rPr>
              <a:t>age: 907</a:t>
            </a:r>
          </a:p>
          <a:p>
            <a:r>
              <a:rPr lang="en-US" sz="1400" dirty="0" smtClean="0">
                <a:latin typeface="Courier New"/>
                <a:cs typeface="Courier New"/>
              </a:rPr>
              <a:t>species: Time Lord</a:t>
            </a:r>
            <a:endParaRPr lang="en-US" sz="1400" dirty="0">
              <a:latin typeface="Courier New"/>
              <a:cs typeface="Courier New"/>
            </a:endParaRPr>
          </a:p>
        </p:txBody>
      </p:sp>
      <p:sp>
        <p:nvSpPr>
          <p:cNvPr id="19" name="TextBox 18"/>
          <p:cNvSpPr txBox="1"/>
          <p:nvPr/>
        </p:nvSpPr>
        <p:spPr>
          <a:xfrm>
            <a:off x="476796" y="3425657"/>
            <a:ext cx="1908495" cy="523220"/>
          </a:xfrm>
          <a:prstGeom prst="rect">
            <a:avLst/>
          </a:prstGeom>
          <a:solidFill>
            <a:srgbClr val="FFFFFF">
              <a:alpha val="52000"/>
            </a:srgbClr>
          </a:solidFill>
          <a:ln>
            <a:solidFill>
              <a:schemeClr val="tx1"/>
            </a:solidFill>
          </a:ln>
        </p:spPr>
        <p:txBody>
          <a:bodyPr wrap="none" rtlCol="0">
            <a:spAutoFit/>
          </a:bodyPr>
          <a:lstStyle/>
          <a:p>
            <a:r>
              <a:rPr lang="en-US" sz="1400" dirty="0" smtClean="0">
                <a:latin typeface="Courier New"/>
                <a:cs typeface="Courier New"/>
              </a:rPr>
              <a:t>first name: Rose</a:t>
            </a:r>
          </a:p>
          <a:p>
            <a:r>
              <a:rPr lang="en-US" sz="1400" dirty="0" smtClean="0">
                <a:latin typeface="Courier New"/>
                <a:cs typeface="Courier New"/>
              </a:rPr>
              <a:t>late name: Tyler</a:t>
            </a:r>
          </a:p>
        </p:txBody>
      </p:sp>
      <p:sp>
        <p:nvSpPr>
          <p:cNvPr id="20" name="TextBox 19"/>
          <p:cNvSpPr txBox="1"/>
          <p:nvPr/>
        </p:nvSpPr>
        <p:spPr>
          <a:xfrm>
            <a:off x="4470399" y="4606324"/>
            <a:ext cx="1800756" cy="523220"/>
          </a:xfrm>
          <a:prstGeom prst="rect">
            <a:avLst/>
          </a:prstGeom>
          <a:solidFill>
            <a:srgbClr val="FFFFFF">
              <a:alpha val="52000"/>
            </a:srgbClr>
          </a:solidFill>
          <a:ln>
            <a:solidFill>
              <a:schemeClr val="tx1"/>
            </a:solidFill>
          </a:ln>
        </p:spPr>
        <p:txBody>
          <a:bodyPr wrap="none" rtlCol="0">
            <a:spAutoFit/>
          </a:bodyPr>
          <a:lstStyle/>
          <a:p>
            <a:r>
              <a:rPr lang="en-US" sz="1400" dirty="0" smtClean="0">
                <a:latin typeface="Courier New"/>
                <a:cs typeface="Courier New"/>
              </a:rPr>
              <a:t>vehicle: </a:t>
            </a:r>
            <a:r>
              <a:rPr lang="en-US" sz="1400" dirty="0" err="1" smtClean="0">
                <a:latin typeface="Courier New"/>
                <a:cs typeface="Courier New"/>
              </a:rPr>
              <a:t>tardis</a:t>
            </a:r>
            <a:endParaRPr lang="en-US" sz="1400" dirty="0" smtClean="0">
              <a:latin typeface="Courier New"/>
              <a:cs typeface="Courier New"/>
            </a:endParaRPr>
          </a:p>
          <a:p>
            <a:r>
              <a:rPr lang="en-US" sz="1400" dirty="0" smtClean="0">
                <a:latin typeface="Courier New"/>
                <a:cs typeface="Courier New"/>
              </a:rPr>
              <a:t>model: Type 40</a:t>
            </a:r>
          </a:p>
        </p:txBody>
      </p:sp>
      <p:sp>
        <p:nvSpPr>
          <p:cNvPr id="22" name="TextBox 21"/>
          <p:cNvSpPr txBox="1"/>
          <p:nvPr/>
        </p:nvSpPr>
        <p:spPr>
          <a:xfrm rot="18971581">
            <a:off x="5576933" y="3213051"/>
            <a:ext cx="1363131" cy="646331"/>
          </a:xfrm>
          <a:prstGeom prst="rect">
            <a:avLst/>
          </a:prstGeom>
          <a:solidFill>
            <a:schemeClr val="bg1">
              <a:alpha val="56000"/>
            </a:schemeClr>
          </a:solidFill>
        </p:spPr>
        <p:txBody>
          <a:bodyPr wrap="square" rtlCol="0">
            <a:spAutoFit/>
          </a:bodyPr>
          <a:lstStyle/>
          <a:p>
            <a:pPr algn="ctr"/>
            <a:r>
              <a:rPr lang="en-US" dirty="0" smtClean="0"/>
              <a:t>BORROWED</a:t>
            </a:r>
          </a:p>
          <a:p>
            <a:pPr algn="ctr"/>
            <a:r>
              <a:rPr lang="en-US" dirty="0" smtClean="0"/>
              <a:t>year: 1963</a:t>
            </a:r>
            <a:endParaRPr lang="en-US" dirty="0"/>
          </a:p>
        </p:txBody>
      </p:sp>
    </p:spTree>
    <p:extLst>
      <p:ext uri="{BB962C8B-B14F-4D97-AF65-F5344CB8AC3E}">
        <p14:creationId xmlns:p14="http://schemas.microsoft.com/office/powerpoint/2010/main" val="4113659740"/>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Graphs are </a:t>
            </a:r>
            <a:r>
              <a:rPr lang="en-US" i="1" dirty="0" smtClean="0"/>
              <a:t>very</a:t>
            </a:r>
            <a:r>
              <a:rPr lang="en-US" dirty="0" smtClean="0"/>
              <a:t> whiteboard-friendly</a:t>
            </a:r>
            <a:endParaRPr lang="en-US" dirty="0"/>
          </a:p>
        </p:txBody>
      </p:sp>
      <p:pic>
        <p:nvPicPr>
          <p:cNvPr id="3" name="Picture 2"/>
          <p:cNvPicPr>
            <a:picLocks noChangeAspect="1"/>
          </p:cNvPicPr>
          <p:nvPr/>
        </p:nvPicPr>
        <p:blipFill>
          <a:blip r:embed="rId3"/>
          <a:stretch>
            <a:fillRect/>
          </a:stretch>
        </p:blipFill>
        <p:spPr>
          <a:xfrm>
            <a:off x="1627908" y="1327183"/>
            <a:ext cx="5715001" cy="4692082"/>
          </a:xfrm>
          <a:prstGeom prst="rect">
            <a:avLst/>
          </a:prstGeom>
        </p:spPr>
      </p:pic>
    </p:spTree>
    <p:extLst>
      <p:ext uri="{BB962C8B-B14F-4D97-AF65-F5344CB8AC3E}">
        <p14:creationId xmlns:p14="http://schemas.microsoft.com/office/powerpoint/2010/main" val="1407379901"/>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Roadmap</a:t>
            </a:r>
            <a:endParaRPr lang="en-US" dirty="0"/>
          </a:p>
        </p:txBody>
      </p:sp>
      <p:sp>
        <p:nvSpPr>
          <p:cNvPr id="3" name="Content Placeholder 2"/>
          <p:cNvSpPr>
            <a:spLocks noGrp="1"/>
          </p:cNvSpPr>
          <p:nvPr>
            <p:ph idx="1"/>
          </p:nvPr>
        </p:nvSpPr>
        <p:spPr/>
        <p:txBody>
          <a:bodyPr>
            <a:normAutofit fontScale="62500" lnSpcReduction="20000"/>
          </a:bodyPr>
          <a:lstStyle/>
          <a:p>
            <a:r>
              <a:rPr lang="en-US" dirty="0" smtClean="0"/>
              <a:t>Hello, </a:t>
            </a:r>
            <a:r>
              <a:rPr lang="en-US" dirty="0" err="1" smtClean="0"/>
              <a:t>Timelords</a:t>
            </a:r>
            <a:r>
              <a:rPr lang="en-US" dirty="0" smtClean="0"/>
              <a:t>!</a:t>
            </a:r>
          </a:p>
          <a:p>
            <a:r>
              <a:rPr lang="en-US" dirty="0" smtClean="0"/>
              <a:t>NOSQL overview </a:t>
            </a:r>
          </a:p>
          <a:p>
            <a:r>
              <a:rPr lang="en-US" dirty="0" smtClean="0"/>
              <a:t>Neo4j fundamentals and tools</a:t>
            </a:r>
          </a:p>
          <a:p>
            <a:r>
              <a:rPr lang="en-US" dirty="0" smtClean="0"/>
              <a:t>Core API</a:t>
            </a:r>
          </a:p>
          <a:p>
            <a:r>
              <a:rPr lang="en-US" dirty="0"/>
              <a:t>Indexing</a:t>
            </a:r>
          </a:p>
          <a:p>
            <a:r>
              <a:rPr lang="en-US" dirty="0" smtClean="0"/>
              <a:t>Traverser APIs</a:t>
            </a:r>
          </a:p>
          <a:p>
            <a:r>
              <a:rPr lang="en-US" dirty="0" smtClean="0"/>
              <a:t>Cypher</a:t>
            </a:r>
          </a:p>
          <a:p>
            <a:r>
              <a:rPr lang="en-US" dirty="0"/>
              <a:t>Graph </a:t>
            </a:r>
            <a:r>
              <a:rPr lang="en-US" dirty="0" smtClean="0"/>
              <a:t>algorithms</a:t>
            </a:r>
          </a:p>
          <a:p>
            <a:r>
              <a:rPr lang="en-US" dirty="0" smtClean="0"/>
              <a:t>Pattern Matching</a:t>
            </a:r>
          </a:p>
          <a:p>
            <a:r>
              <a:rPr lang="en-US" dirty="0" smtClean="0"/>
              <a:t>REST API</a:t>
            </a:r>
          </a:p>
          <a:p>
            <a:r>
              <a:rPr lang="en-US" dirty="0" smtClean="0"/>
              <a:t>Spring Data Graph</a:t>
            </a:r>
            <a:endParaRPr lang="en-US" dirty="0"/>
          </a:p>
          <a:p>
            <a:r>
              <a:rPr lang="en-US" dirty="0" smtClean="0"/>
              <a:t>Solutions architecture and big data</a:t>
            </a:r>
          </a:p>
          <a:p>
            <a:r>
              <a:rPr lang="en-US" dirty="0" smtClean="0"/>
              <a:t>Whirlwind tour of things we didn’t cover</a:t>
            </a:r>
          </a:p>
          <a:p>
            <a:r>
              <a:rPr lang="en-US" dirty="0" smtClean="0"/>
              <a:t>End</a:t>
            </a:r>
            <a:endParaRPr lang="en-US" dirty="0"/>
          </a:p>
        </p:txBody>
      </p:sp>
    </p:spTree>
    <p:extLst>
      <p:ext uri="{BB962C8B-B14F-4D97-AF65-F5344CB8AC3E}">
        <p14:creationId xmlns:p14="http://schemas.microsoft.com/office/powerpoint/2010/main" val="867150761"/>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Schema-less Databases</a:t>
            </a:r>
            <a:endParaRPr lang="en-US" dirty="0"/>
          </a:p>
        </p:txBody>
      </p:sp>
      <p:sp>
        <p:nvSpPr>
          <p:cNvPr id="3" name="Content Placeholder 2"/>
          <p:cNvSpPr>
            <a:spLocks noGrp="1"/>
          </p:cNvSpPr>
          <p:nvPr>
            <p:ph idx="1"/>
          </p:nvPr>
        </p:nvSpPr>
        <p:spPr/>
        <p:txBody>
          <a:bodyPr/>
          <a:lstStyle/>
          <a:p>
            <a:r>
              <a:rPr lang="en-US" dirty="0" smtClean="0"/>
              <a:t>Graph databases don’t excuse you from design</a:t>
            </a:r>
          </a:p>
          <a:p>
            <a:pPr lvl="1"/>
            <a:r>
              <a:rPr lang="en-US" dirty="0" smtClean="0"/>
              <a:t>Any more than dynamically typed languages excuse you from design</a:t>
            </a:r>
          </a:p>
          <a:p>
            <a:r>
              <a:rPr lang="en-US" dirty="0" smtClean="0"/>
              <a:t>Good design still requires effort</a:t>
            </a:r>
          </a:p>
          <a:p>
            <a:r>
              <a:rPr lang="en-US" dirty="0" smtClean="0"/>
              <a:t>But less difficult than RDBMS because you don’t need to </a:t>
            </a:r>
            <a:r>
              <a:rPr lang="en-US" dirty="0" err="1" smtClean="0"/>
              <a:t>normalise</a:t>
            </a:r>
            <a:endParaRPr lang="en-US" dirty="0" smtClean="0"/>
          </a:p>
          <a:p>
            <a:pPr lvl="1"/>
            <a:r>
              <a:rPr lang="en-US" dirty="0" smtClean="0"/>
              <a:t>And then de-</a:t>
            </a:r>
            <a:r>
              <a:rPr lang="en-US" dirty="0" err="1" smtClean="0"/>
              <a:t>normalise</a:t>
            </a:r>
            <a:r>
              <a:rPr lang="en-US" dirty="0" smtClean="0"/>
              <a:t>!</a:t>
            </a:r>
          </a:p>
        </p:txBody>
      </p:sp>
    </p:spTree>
    <p:extLst>
      <p:ext uri="{BB962C8B-B14F-4D97-AF65-F5344CB8AC3E}">
        <p14:creationId xmlns:p14="http://schemas.microsoft.com/office/powerpoint/2010/main" val="2420188348"/>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Neo4j</a:t>
            </a:r>
            <a:endParaRPr lang="en-US" dirty="0"/>
          </a:p>
        </p:txBody>
      </p:sp>
    </p:spTree>
    <p:extLst>
      <p:ext uri="{BB962C8B-B14F-4D97-AF65-F5344CB8AC3E}">
        <p14:creationId xmlns:p14="http://schemas.microsoft.com/office/powerpoint/2010/main" val="1452923262"/>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Neo4j?</a:t>
            </a:r>
            <a:endParaRPr lang="en-US" dirty="0"/>
          </a:p>
        </p:txBody>
      </p:sp>
      <p:sp>
        <p:nvSpPr>
          <p:cNvPr id="3" name="Content Placeholder 2"/>
          <p:cNvSpPr>
            <a:spLocks noGrp="1"/>
          </p:cNvSpPr>
          <p:nvPr>
            <p:ph idx="1"/>
          </p:nvPr>
        </p:nvSpPr>
        <p:spPr/>
        <p:txBody>
          <a:bodyPr>
            <a:normAutofit/>
          </a:bodyPr>
          <a:lstStyle/>
          <a:p>
            <a:r>
              <a:rPr lang="en-US" dirty="0" smtClean="0"/>
              <a:t>It’s is </a:t>
            </a:r>
            <a:r>
              <a:rPr lang="en-US" dirty="0"/>
              <a:t>a Graph Database</a:t>
            </a:r>
          </a:p>
          <a:p>
            <a:r>
              <a:rPr lang="en-US" dirty="0" smtClean="0"/>
              <a:t>Embeddable </a:t>
            </a:r>
            <a:r>
              <a:rPr lang="en-US" dirty="0"/>
              <a:t>and </a:t>
            </a:r>
            <a:r>
              <a:rPr lang="en-US" dirty="0" smtClean="0"/>
              <a:t>server</a:t>
            </a:r>
          </a:p>
          <a:p>
            <a:r>
              <a:rPr lang="en-US" dirty="0" smtClean="0"/>
              <a:t>Full ACID transactions</a:t>
            </a:r>
          </a:p>
          <a:p>
            <a:pPr lvl="1"/>
            <a:r>
              <a:rPr lang="en-US" dirty="0" smtClean="0"/>
              <a:t>We don’t mess around with durability, ever.</a:t>
            </a:r>
            <a:endParaRPr lang="en-US" dirty="0"/>
          </a:p>
          <a:p>
            <a:r>
              <a:rPr lang="en-US" dirty="0"/>
              <a:t>Schema free, bottom-up data model </a:t>
            </a:r>
            <a:r>
              <a:rPr lang="en-US" dirty="0" smtClean="0"/>
              <a:t>design</a:t>
            </a:r>
            <a:endParaRPr lang="en-US" dirty="0"/>
          </a:p>
        </p:txBody>
      </p:sp>
    </p:spTree>
    <p:extLst>
      <p:ext uri="{BB962C8B-B14F-4D97-AF65-F5344CB8AC3E}">
        <p14:creationId xmlns:p14="http://schemas.microsoft.com/office/powerpoint/2010/main" val="4879332"/>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More on Neo4j</a:t>
            </a:r>
            <a:endParaRPr lang="en-US" dirty="0"/>
          </a:p>
        </p:txBody>
      </p:sp>
      <p:sp>
        <p:nvSpPr>
          <p:cNvPr id="3" name="Content Placeholder 2"/>
          <p:cNvSpPr>
            <a:spLocks noGrp="1"/>
          </p:cNvSpPr>
          <p:nvPr>
            <p:ph idx="1"/>
          </p:nvPr>
        </p:nvSpPr>
        <p:spPr/>
        <p:txBody>
          <a:bodyPr>
            <a:normAutofit/>
          </a:bodyPr>
          <a:lstStyle/>
          <a:p>
            <a:r>
              <a:rPr lang="en-US" dirty="0"/>
              <a:t>Neo4j is stable</a:t>
            </a:r>
          </a:p>
          <a:p>
            <a:pPr lvl="1"/>
            <a:r>
              <a:rPr lang="en-US" dirty="0"/>
              <a:t>In 24/7 operation since 2003</a:t>
            </a:r>
          </a:p>
          <a:p>
            <a:r>
              <a:rPr lang="en-US" dirty="0"/>
              <a:t>Neo4j is </a:t>
            </a:r>
            <a:r>
              <a:rPr lang="en-US" dirty="0" smtClean="0"/>
              <a:t>under active </a:t>
            </a:r>
            <a:r>
              <a:rPr lang="en-US" dirty="0"/>
              <a:t>development</a:t>
            </a:r>
          </a:p>
          <a:p>
            <a:r>
              <a:rPr lang="en-US" dirty="0" smtClean="0"/>
              <a:t>High </a:t>
            </a:r>
            <a:r>
              <a:rPr lang="en-US" dirty="0"/>
              <a:t>performance graph operations</a:t>
            </a:r>
          </a:p>
          <a:p>
            <a:pPr lvl="1"/>
            <a:r>
              <a:rPr lang="en-US" dirty="0"/>
              <a:t>T</a:t>
            </a:r>
            <a:r>
              <a:rPr lang="en-US" dirty="0" smtClean="0"/>
              <a:t>raverses </a:t>
            </a:r>
            <a:r>
              <a:rPr lang="en-US" dirty="0"/>
              <a:t>1,000,000+ relationships / second on commodity hardware</a:t>
            </a:r>
          </a:p>
        </p:txBody>
      </p:sp>
    </p:spTree>
    <p:extLst>
      <p:ext uri="{BB962C8B-B14F-4D97-AF65-F5344CB8AC3E}">
        <p14:creationId xmlns:p14="http://schemas.microsoft.com/office/powerpoint/2010/main" val="1799275163"/>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License</a:t>
            </a:r>
            <a:endParaRPr lang="en-US" dirty="0"/>
          </a:p>
        </p:txBody>
      </p:sp>
      <p:sp>
        <p:nvSpPr>
          <p:cNvPr id="3" name="Content Placeholder 2"/>
          <p:cNvSpPr>
            <a:spLocks noGrp="1"/>
          </p:cNvSpPr>
          <p:nvPr>
            <p:ph idx="1"/>
          </p:nvPr>
        </p:nvSpPr>
        <p:spPr/>
        <p:txBody>
          <a:bodyPr>
            <a:normAutofit/>
          </a:bodyPr>
          <a:lstStyle/>
          <a:p>
            <a:r>
              <a:rPr lang="en-US" dirty="0" smtClean="0"/>
              <a:t>Community edition is GPLv3</a:t>
            </a:r>
          </a:p>
          <a:p>
            <a:pPr lvl="1"/>
            <a:r>
              <a:rPr lang="en-US" dirty="0"/>
              <a:t>The core graph </a:t>
            </a:r>
            <a:r>
              <a:rPr lang="en-US" dirty="0" err="1"/>
              <a:t>db</a:t>
            </a:r>
            <a:r>
              <a:rPr lang="en-US" dirty="0"/>
              <a:t> functionality, including server, </a:t>
            </a:r>
            <a:r>
              <a:rPr lang="en-US" dirty="0" err="1"/>
              <a:t>Webadmin</a:t>
            </a:r>
            <a:r>
              <a:rPr lang="en-US" dirty="0"/>
              <a:t> tool</a:t>
            </a:r>
          </a:p>
          <a:p>
            <a:pPr lvl="1"/>
            <a:r>
              <a:rPr lang="en-US" b="1" u="sng" dirty="0"/>
              <a:t>Free as in beer</a:t>
            </a:r>
          </a:p>
          <a:p>
            <a:r>
              <a:rPr lang="en-US" dirty="0" smtClean="0"/>
              <a:t>Advanced edition is AGPL/commercial</a:t>
            </a:r>
          </a:p>
          <a:p>
            <a:pPr lvl="1"/>
            <a:r>
              <a:rPr lang="en-US" dirty="0" smtClean="0"/>
              <a:t>Adds monitoring/management features</a:t>
            </a:r>
          </a:p>
          <a:p>
            <a:r>
              <a:rPr lang="en-US" dirty="0" smtClean="0"/>
              <a:t>Enterprise edition is AGIL/commercial</a:t>
            </a:r>
          </a:p>
          <a:p>
            <a:pPr lvl="1"/>
            <a:r>
              <a:rPr lang="en-US" dirty="0" smtClean="0"/>
              <a:t>Adds HA and online backup</a:t>
            </a:r>
            <a:endParaRPr lang="en-US" dirty="0"/>
          </a:p>
        </p:txBody>
      </p:sp>
    </p:spTree>
    <p:extLst>
      <p:ext uri="{BB962C8B-B14F-4D97-AF65-F5344CB8AC3E}">
        <p14:creationId xmlns:p14="http://schemas.microsoft.com/office/powerpoint/2010/main" val="1299237151"/>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ounded Rectangle 35"/>
          <p:cNvSpPr/>
          <p:nvPr/>
        </p:nvSpPr>
        <p:spPr>
          <a:xfrm>
            <a:off x="1687947" y="2740876"/>
            <a:ext cx="5449454" cy="832988"/>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b" anchorCtr="1"/>
          <a:lstStyle/>
          <a:p>
            <a:pPr algn="ctr"/>
            <a:r>
              <a:rPr lang="en-US" dirty="0" smtClean="0"/>
              <a:t>Core API</a:t>
            </a:r>
            <a:endParaRPr lang="en-US" dirty="0"/>
          </a:p>
        </p:txBody>
      </p:sp>
      <p:sp>
        <p:nvSpPr>
          <p:cNvPr id="2" name="Title 1"/>
          <p:cNvSpPr>
            <a:spLocks noGrp="1"/>
          </p:cNvSpPr>
          <p:nvPr>
            <p:ph type="title"/>
          </p:nvPr>
        </p:nvSpPr>
        <p:spPr/>
        <p:txBody>
          <a:bodyPr/>
          <a:lstStyle/>
          <a:p>
            <a:r>
              <a:rPr lang="en-US" dirty="0" smtClean="0"/>
              <a:t>Neo4j Logical Architecture</a:t>
            </a:r>
            <a:endParaRPr lang="en-US" dirty="0"/>
          </a:p>
        </p:txBody>
      </p:sp>
      <p:sp>
        <p:nvSpPr>
          <p:cNvPr id="33" name="Rounded Rectangle 32"/>
          <p:cNvSpPr/>
          <p:nvPr/>
        </p:nvSpPr>
        <p:spPr>
          <a:xfrm>
            <a:off x="1687947" y="1904448"/>
            <a:ext cx="3103417" cy="836428"/>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nchorCtr="0"/>
          <a:lstStyle/>
          <a:p>
            <a:pPr algn="ctr"/>
            <a:r>
              <a:rPr lang="en-US" dirty="0" smtClean="0"/>
              <a:t>REST API</a:t>
            </a:r>
            <a:endParaRPr lang="en-US" dirty="0"/>
          </a:p>
        </p:txBody>
      </p:sp>
      <p:sp>
        <p:nvSpPr>
          <p:cNvPr id="34" name="Rounded Rectangle 33"/>
          <p:cNvSpPr/>
          <p:nvPr/>
        </p:nvSpPr>
        <p:spPr>
          <a:xfrm>
            <a:off x="4412674" y="2320942"/>
            <a:ext cx="2724727"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JVM Language Bindings</a:t>
            </a:r>
            <a:endParaRPr lang="en-US" dirty="0"/>
          </a:p>
        </p:txBody>
      </p:sp>
      <p:sp>
        <p:nvSpPr>
          <p:cNvPr id="35" name="Rounded Rectangle 34"/>
          <p:cNvSpPr/>
          <p:nvPr/>
        </p:nvSpPr>
        <p:spPr>
          <a:xfrm>
            <a:off x="3050310" y="2740876"/>
            <a:ext cx="2341417"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Traversal Framework</a:t>
            </a:r>
            <a:endParaRPr lang="en-US" dirty="0"/>
          </a:p>
        </p:txBody>
      </p:sp>
      <p:sp>
        <p:nvSpPr>
          <p:cNvPr id="38" name="Rounded Rectangle 37"/>
          <p:cNvSpPr/>
          <p:nvPr/>
        </p:nvSpPr>
        <p:spPr>
          <a:xfrm>
            <a:off x="1687947" y="3566659"/>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Caches</a:t>
            </a:r>
            <a:endParaRPr lang="en-US" dirty="0"/>
          </a:p>
        </p:txBody>
      </p:sp>
      <p:sp>
        <p:nvSpPr>
          <p:cNvPr id="39" name="Rounded Rectangle 38"/>
          <p:cNvSpPr/>
          <p:nvPr/>
        </p:nvSpPr>
        <p:spPr>
          <a:xfrm>
            <a:off x="1687947" y="3971315"/>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Memory-Mapped (N)IO</a:t>
            </a:r>
            <a:endParaRPr lang="en-US" dirty="0"/>
          </a:p>
        </p:txBody>
      </p:sp>
      <p:sp>
        <p:nvSpPr>
          <p:cNvPr id="40" name="Rounded Rectangle 39"/>
          <p:cNvSpPr/>
          <p:nvPr/>
        </p:nvSpPr>
        <p:spPr>
          <a:xfrm>
            <a:off x="1687947" y="4388939"/>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err="1" smtClean="0"/>
              <a:t>Filesystem</a:t>
            </a:r>
            <a:endParaRPr lang="en-US" dirty="0"/>
          </a:p>
        </p:txBody>
      </p:sp>
      <p:grpSp>
        <p:nvGrpSpPr>
          <p:cNvPr id="45" name="Group 44"/>
          <p:cNvGrpSpPr/>
          <p:nvPr/>
        </p:nvGrpSpPr>
        <p:grpSpPr>
          <a:xfrm>
            <a:off x="4791364" y="1892902"/>
            <a:ext cx="2346037" cy="431554"/>
            <a:chOff x="4791364" y="1892902"/>
            <a:chExt cx="2346037" cy="431554"/>
          </a:xfrm>
        </p:grpSpPr>
        <p:sp>
          <p:nvSpPr>
            <p:cNvPr id="41" name="Rounded Rectangle 40"/>
            <p:cNvSpPr/>
            <p:nvPr/>
          </p:nvSpPr>
          <p:spPr>
            <a:xfrm>
              <a:off x="4791364" y="1904448"/>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Java</a:t>
              </a:r>
              <a:endParaRPr lang="en-US" dirty="0"/>
            </a:p>
          </p:txBody>
        </p:sp>
        <p:sp>
          <p:nvSpPr>
            <p:cNvPr id="42" name="Rounded Rectangle 41"/>
            <p:cNvSpPr/>
            <p:nvPr/>
          </p:nvSpPr>
          <p:spPr>
            <a:xfrm>
              <a:off x="5391727" y="1906205"/>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smtClean="0"/>
                <a:t>Ruby</a:t>
              </a:r>
              <a:endParaRPr lang="en-US" sz="1400" dirty="0"/>
            </a:p>
          </p:txBody>
        </p:sp>
        <p:sp>
          <p:nvSpPr>
            <p:cNvPr id="43" name="Rounded Rectangle 42"/>
            <p:cNvSpPr/>
            <p:nvPr/>
          </p:nvSpPr>
          <p:spPr>
            <a:xfrm>
              <a:off x="6537038" y="1907962"/>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050" dirty="0" err="1" smtClean="0"/>
                <a:t>Clojure</a:t>
              </a:r>
              <a:endParaRPr lang="en-US" sz="1050" dirty="0"/>
            </a:p>
          </p:txBody>
        </p:sp>
        <p:sp>
          <p:nvSpPr>
            <p:cNvPr id="44" name="TextBox 43"/>
            <p:cNvSpPr txBox="1"/>
            <p:nvPr/>
          </p:nvSpPr>
          <p:spPr>
            <a:xfrm>
              <a:off x="6096000" y="1892902"/>
              <a:ext cx="344039" cy="369332"/>
            </a:xfrm>
            <a:prstGeom prst="rect">
              <a:avLst/>
            </a:prstGeom>
            <a:noFill/>
          </p:spPr>
          <p:txBody>
            <a:bodyPr wrap="none" rtlCol="0">
              <a:spAutoFit/>
            </a:bodyPr>
            <a:lstStyle/>
            <a:p>
              <a:r>
                <a:rPr lang="en-US" dirty="0" smtClean="0"/>
                <a:t>…</a:t>
              </a:r>
              <a:endParaRPr lang="en-US" dirty="0"/>
            </a:p>
          </p:txBody>
        </p:sp>
      </p:grpSp>
      <p:sp>
        <p:nvSpPr>
          <p:cNvPr id="16" name="Rounded Rectangle 15"/>
          <p:cNvSpPr/>
          <p:nvPr/>
        </p:nvSpPr>
        <p:spPr>
          <a:xfrm>
            <a:off x="5391728" y="2737436"/>
            <a:ext cx="174567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Graph Matching</a:t>
            </a:r>
            <a:endParaRPr lang="en-US" dirty="0"/>
          </a:p>
        </p:txBody>
      </p:sp>
    </p:spTree>
    <p:extLst>
      <p:ext uri="{BB962C8B-B14F-4D97-AF65-F5344CB8AC3E}">
        <p14:creationId xmlns:p14="http://schemas.microsoft.com/office/powerpoint/2010/main" val="349439700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1000"/>
                                        <p:tgtEl>
                                          <p:spTgt spid="40"/>
                                        </p:tgtEl>
                                      </p:cBhvr>
                                    </p:animEffect>
                                    <p:anim calcmode="lin" valueType="num">
                                      <p:cBhvr>
                                        <p:cTn id="8" dur="1000" fill="hold"/>
                                        <p:tgtEl>
                                          <p:spTgt spid="40"/>
                                        </p:tgtEl>
                                        <p:attrNameLst>
                                          <p:attrName>ppt_x</p:attrName>
                                        </p:attrNameLst>
                                      </p:cBhvr>
                                      <p:tavLst>
                                        <p:tav tm="0">
                                          <p:val>
                                            <p:strVal val="#ppt_x"/>
                                          </p:val>
                                        </p:tav>
                                        <p:tav tm="100000">
                                          <p:val>
                                            <p:strVal val="#ppt_x"/>
                                          </p:val>
                                        </p:tav>
                                      </p:tavLst>
                                    </p:anim>
                                    <p:anim calcmode="lin" valueType="num">
                                      <p:cBhvr>
                                        <p:cTn id="9" dur="900" decel="100000" fill="hold"/>
                                        <p:tgtEl>
                                          <p:spTgt spid="40"/>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40"/>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37" presetClass="entr" presetSubtype="0" fill="hold" grpId="0" nodeType="click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fade">
                                      <p:cBhvr>
                                        <p:cTn id="15" dur="1000"/>
                                        <p:tgtEl>
                                          <p:spTgt spid="39"/>
                                        </p:tgtEl>
                                      </p:cBhvr>
                                    </p:animEffect>
                                    <p:anim calcmode="lin" valueType="num">
                                      <p:cBhvr>
                                        <p:cTn id="16" dur="1000" fill="hold"/>
                                        <p:tgtEl>
                                          <p:spTgt spid="39"/>
                                        </p:tgtEl>
                                        <p:attrNameLst>
                                          <p:attrName>ppt_x</p:attrName>
                                        </p:attrNameLst>
                                      </p:cBhvr>
                                      <p:tavLst>
                                        <p:tav tm="0">
                                          <p:val>
                                            <p:strVal val="#ppt_x"/>
                                          </p:val>
                                        </p:tav>
                                        <p:tav tm="100000">
                                          <p:val>
                                            <p:strVal val="#ppt_x"/>
                                          </p:val>
                                        </p:tav>
                                      </p:tavLst>
                                    </p:anim>
                                    <p:anim calcmode="lin" valueType="num">
                                      <p:cBhvr>
                                        <p:cTn id="17" dur="900" decel="100000" fill="hold"/>
                                        <p:tgtEl>
                                          <p:spTgt spid="39"/>
                                        </p:tgtEl>
                                        <p:attrNameLst>
                                          <p:attrName>ppt_y</p:attrName>
                                        </p:attrNameLst>
                                      </p:cBhvr>
                                      <p:tavLst>
                                        <p:tav tm="0">
                                          <p:val>
                                            <p:strVal val="#ppt_y+1"/>
                                          </p:val>
                                        </p:tav>
                                        <p:tav tm="100000">
                                          <p:val>
                                            <p:strVal val="#ppt_y-.03"/>
                                          </p:val>
                                        </p:tav>
                                      </p:tavLst>
                                    </p:anim>
                                    <p:anim calcmode="lin" valueType="num">
                                      <p:cBhvr>
                                        <p:cTn id="18" dur="100" accel="100000" fill="hold">
                                          <p:stCondLst>
                                            <p:cond delay="900"/>
                                          </p:stCondLst>
                                        </p:cTn>
                                        <p:tgtEl>
                                          <p:spTgt spid="39"/>
                                        </p:tgtEl>
                                        <p:attrNameLst>
                                          <p:attrName>ppt_y</p:attrName>
                                        </p:attrNameLst>
                                      </p:cBhvr>
                                      <p:tavLst>
                                        <p:tav tm="0">
                                          <p:val>
                                            <p:strVal val="#ppt_y-.03"/>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37" presetClass="entr" presetSubtype="0" fill="hold" grpId="0" nodeType="clickEffect">
                                  <p:stCondLst>
                                    <p:cond delay="0"/>
                                  </p:stCondLst>
                                  <p:childTnLst>
                                    <p:set>
                                      <p:cBhvr>
                                        <p:cTn id="22" dur="1" fill="hold">
                                          <p:stCondLst>
                                            <p:cond delay="0"/>
                                          </p:stCondLst>
                                        </p:cTn>
                                        <p:tgtEl>
                                          <p:spTgt spid="38"/>
                                        </p:tgtEl>
                                        <p:attrNameLst>
                                          <p:attrName>style.visibility</p:attrName>
                                        </p:attrNameLst>
                                      </p:cBhvr>
                                      <p:to>
                                        <p:strVal val="visible"/>
                                      </p:to>
                                    </p:set>
                                    <p:animEffect transition="in" filter="fade">
                                      <p:cBhvr>
                                        <p:cTn id="23" dur="1000"/>
                                        <p:tgtEl>
                                          <p:spTgt spid="38"/>
                                        </p:tgtEl>
                                      </p:cBhvr>
                                    </p:animEffect>
                                    <p:anim calcmode="lin" valueType="num">
                                      <p:cBhvr>
                                        <p:cTn id="24" dur="1000" fill="hold"/>
                                        <p:tgtEl>
                                          <p:spTgt spid="38"/>
                                        </p:tgtEl>
                                        <p:attrNameLst>
                                          <p:attrName>ppt_x</p:attrName>
                                        </p:attrNameLst>
                                      </p:cBhvr>
                                      <p:tavLst>
                                        <p:tav tm="0">
                                          <p:val>
                                            <p:strVal val="#ppt_x"/>
                                          </p:val>
                                        </p:tav>
                                        <p:tav tm="100000">
                                          <p:val>
                                            <p:strVal val="#ppt_x"/>
                                          </p:val>
                                        </p:tav>
                                      </p:tavLst>
                                    </p:anim>
                                    <p:anim calcmode="lin" valueType="num">
                                      <p:cBhvr>
                                        <p:cTn id="25" dur="900" decel="100000" fill="hold"/>
                                        <p:tgtEl>
                                          <p:spTgt spid="38"/>
                                        </p:tgtEl>
                                        <p:attrNameLst>
                                          <p:attrName>ppt_y</p:attrName>
                                        </p:attrNameLst>
                                      </p:cBhvr>
                                      <p:tavLst>
                                        <p:tav tm="0">
                                          <p:val>
                                            <p:strVal val="#ppt_y+1"/>
                                          </p:val>
                                        </p:tav>
                                        <p:tav tm="100000">
                                          <p:val>
                                            <p:strVal val="#ppt_y-.03"/>
                                          </p:val>
                                        </p:tav>
                                      </p:tavLst>
                                    </p:anim>
                                    <p:anim calcmode="lin" valueType="num">
                                      <p:cBhvr>
                                        <p:cTn id="26" dur="100" accel="100000" fill="hold">
                                          <p:stCondLst>
                                            <p:cond delay="900"/>
                                          </p:stCondLst>
                                        </p:cTn>
                                        <p:tgtEl>
                                          <p:spTgt spid="38"/>
                                        </p:tgtEl>
                                        <p:attrNameLst>
                                          <p:attrName>ppt_y</p:attrName>
                                        </p:attrNameLst>
                                      </p:cBhvr>
                                      <p:tavLst>
                                        <p:tav tm="0">
                                          <p:val>
                                            <p:strVal val="#ppt_y-.03"/>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37" presetClass="entr" presetSubtype="0" fill="hold" grpId="0" nodeType="clickEffect">
                                  <p:stCondLst>
                                    <p:cond delay="0"/>
                                  </p:stCondLst>
                                  <p:childTnLst>
                                    <p:set>
                                      <p:cBhvr>
                                        <p:cTn id="30" dur="1" fill="hold">
                                          <p:stCondLst>
                                            <p:cond delay="0"/>
                                          </p:stCondLst>
                                        </p:cTn>
                                        <p:tgtEl>
                                          <p:spTgt spid="36"/>
                                        </p:tgtEl>
                                        <p:attrNameLst>
                                          <p:attrName>style.visibility</p:attrName>
                                        </p:attrNameLst>
                                      </p:cBhvr>
                                      <p:to>
                                        <p:strVal val="visible"/>
                                      </p:to>
                                    </p:set>
                                    <p:animEffect transition="in" filter="fade">
                                      <p:cBhvr>
                                        <p:cTn id="31" dur="1000"/>
                                        <p:tgtEl>
                                          <p:spTgt spid="36"/>
                                        </p:tgtEl>
                                      </p:cBhvr>
                                    </p:animEffect>
                                    <p:anim calcmode="lin" valueType="num">
                                      <p:cBhvr>
                                        <p:cTn id="32" dur="1000" fill="hold"/>
                                        <p:tgtEl>
                                          <p:spTgt spid="36"/>
                                        </p:tgtEl>
                                        <p:attrNameLst>
                                          <p:attrName>ppt_x</p:attrName>
                                        </p:attrNameLst>
                                      </p:cBhvr>
                                      <p:tavLst>
                                        <p:tav tm="0">
                                          <p:val>
                                            <p:strVal val="#ppt_x"/>
                                          </p:val>
                                        </p:tav>
                                        <p:tav tm="100000">
                                          <p:val>
                                            <p:strVal val="#ppt_x"/>
                                          </p:val>
                                        </p:tav>
                                      </p:tavLst>
                                    </p:anim>
                                    <p:anim calcmode="lin" valueType="num">
                                      <p:cBhvr>
                                        <p:cTn id="33" dur="900" decel="100000" fill="hold"/>
                                        <p:tgtEl>
                                          <p:spTgt spid="36"/>
                                        </p:tgtEl>
                                        <p:attrNameLst>
                                          <p:attrName>ppt_y</p:attrName>
                                        </p:attrNameLst>
                                      </p:cBhvr>
                                      <p:tavLst>
                                        <p:tav tm="0">
                                          <p:val>
                                            <p:strVal val="#ppt_y+1"/>
                                          </p:val>
                                        </p:tav>
                                        <p:tav tm="100000">
                                          <p:val>
                                            <p:strVal val="#ppt_y-.03"/>
                                          </p:val>
                                        </p:tav>
                                      </p:tavLst>
                                    </p:anim>
                                    <p:anim calcmode="lin" valueType="num">
                                      <p:cBhvr>
                                        <p:cTn id="34" dur="100" accel="100000" fill="hold">
                                          <p:stCondLst>
                                            <p:cond delay="900"/>
                                          </p:stCondLst>
                                        </p:cTn>
                                        <p:tgtEl>
                                          <p:spTgt spid="36"/>
                                        </p:tgtEl>
                                        <p:attrNameLst>
                                          <p:attrName>ppt_y</p:attrName>
                                        </p:attrNameLst>
                                      </p:cBhvr>
                                      <p:tavLst>
                                        <p:tav tm="0">
                                          <p:val>
                                            <p:strVal val="#ppt_y-.03"/>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37" presetClass="entr" presetSubtype="0" fill="hold" grpId="0" nodeType="clickEffect">
                                  <p:stCondLst>
                                    <p:cond delay="0"/>
                                  </p:stCondLst>
                                  <p:childTnLst>
                                    <p:set>
                                      <p:cBhvr>
                                        <p:cTn id="38" dur="1" fill="hold">
                                          <p:stCondLst>
                                            <p:cond delay="0"/>
                                          </p:stCondLst>
                                        </p:cTn>
                                        <p:tgtEl>
                                          <p:spTgt spid="35"/>
                                        </p:tgtEl>
                                        <p:attrNameLst>
                                          <p:attrName>style.visibility</p:attrName>
                                        </p:attrNameLst>
                                      </p:cBhvr>
                                      <p:to>
                                        <p:strVal val="visible"/>
                                      </p:to>
                                    </p:set>
                                    <p:animEffect transition="in" filter="fade">
                                      <p:cBhvr>
                                        <p:cTn id="39" dur="1000"/>
                                        <p:tgtEl>
                                          <p:spTgt spid="35"/>
                                        </p:tgtEl>
                                      </p:cBhvr>
                                    </p:animEffect>
                                    <p:anim calcmode="lin" valueType="num">
                                      <p:cBhvr>
                                        <p:cTn id="40" dur="1000" fill="hold"/>
                                        <p:tgtEl>
                                          <p:spTgt spid="35"/>
                                        </p:tgtEl>
                                        <p:attrNameLst>
                                          <p:attrName>ppt_x</p:attrName>
                                        </p:attrNameLst>
                                      </p:cBhvr>
                                      <p:tavLst>
                                        <p:tav tm="0">
                                          <p:val>
                                            <p:strVal val="#ppt_x"/>
                                          </p:val>
                                        </p:tav>
                                        <p:tav tm="100000">
                                          <p:val>
                                            <p:strVal val="#ppt_x"/>
                                          </p:val>
                                        </p:tav>
                                      </p:tavLst>
                                    </p:anim>
                                    <p:anim calcmode="lin" valueType="num">
                                      <p:cBhvr>
                                        <p:cTn id="41" dur="900" decel="100000" fill="hold"/>
                                        <p:tgtEl>
                                          <p:spTgt spid="35"/>
                                        </p:tgtEl>
                                        <p:attrNameLst>
                                          <p:attrName>ppt_y</p:attrName>
                                        </p:attrNameLst>
                                      </p:cBhvr>
                                      <p:tavLst>
                                        <p:tav tm="0">
                                          <p:val>
                                            <p:strVal val="#ppt_y+1"/>
                                          </p:val>
                                        </p:tav>
                                        <p:tav tm="100000">
                                          <p:val>
                                            <p:strVal val="#ppt_y-.03"/>
                                          </p:val>
                                        </p:tav>
                                      </p:tavLst>
                                    </p:anim>
                                    <p:anim calcmode="lin" valueType="num">
                                      <p:cBhvr>
                                        <p:cTn id="42" dur="100" accel="100000" fill="hold">
                                          <p:stCondLst>
                                            <p:cond delay="900"/>
                                          </p:stCondLst>
                                        </p:cTn>
                                        <p:tgtEl>
                                          <p:spTgt spid="35"/>
                                        </p:tgtEl>
                                        <p:attrNameLst>
                                          <p:attrName>ppt_y</p:attrName>
                                        </p:attrNameLst>
                                      </p:cBhvr>
                                      <p:tavLst>
                                        <p:tav tm="0">
                                          <p:val>
                                            <p:strVal val="#ppt_y-.03"/>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37" presetClass="entr" presetSubtype="0" fill="hold" grpId="0" nodeType="click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fade">
                                      <p:cBhvr>
                                        <p:cTn id="47" dur="1000"/>
                                        <p:tgtEl>
                                          <p:spTgt spid="16"/>
                                        </p:tgtEl>
                                      </p:cBhvr>
                                    </p:animEffect>
                                    <p:anim calcmode="lin" valueType="num">
                                      <p:cBhvr>
                                        <p:cTn id="48" dur="1000" fill="hold"/>
                                        <p:tgtEl>
                                          <p:spTgt spid="16"/>
                                        </p:tgtEl>
                                        <p:attrNameLst>
                                          <p:attrName>ppt_x</p:attrName>
                                        </p:attrNameLst>
                                      </p:cBhvr>
                                      <p:tavLst>
                                        <p:tav tm="0">
                                          <p:val>
                                            <p:strVal val="#ppt_x"/>
                                          </p:val>
                                        </p:tav>
                                        <p:tav tm="100000">
                                          <p:val>
                                            <p:strVal val="#ppt_x"/>
                                          </p:val>
                                        </p:tav>
                                      </p:tavLst>
                                    </p:anim>
                                    <p:anim calcmode="lin" valueType="num">
                                      <p:cBhvr>
                                        <p:cTn id="49" dur="900" decel="100000" fill="hold"/>
                                        <p:tgtEl>
                                          <p:spTgt spid="16"/>
                                        </p:tgtEl>
                                        <p:attrNameLst>
                                          <p:attrName>ppt_y</p:attrName>
                                        </p:attrNameLst>
                                      </p:cBhvr>
                                      <p:tavLst>
                                        <p:tav tm="0">
                                          <p:val>
                                            <p:strVal val="#ppt_y+1"/>
                                          </p:val>
                                        </p:tav>
                                        <p:tav tm="100000">
                                          <p:val>
                                            <p:strVal val="#ppt_y-.03"/>
                                          </p:val>
                                        </p:tav>
                                      </p:tavLst>
                                    </p:anim>
                                    <p:anim calcmode="lin" valueType="num">
                                      <p:cBhvr>
                                        <p:cTn id="50" dur="100" accel="100000" fill="hold">
                                          <p:stCondLst>
                                            <p:cond delay="900"/>
                                          </p:stCondLst>
                                        </p:cTn>
                                        <p:tgtEl>
                                          <p:spTgt spid="16"/>
                                        </p:tgtEl>
                                        <p:attrNameLst>
                                          <p:attrName>ppt_y</p:attrName>
                                        </p:attrNameLst>
                                      </p:cBhvr>
                                      <p:tavLst>
                                        <p:tav tm="0">
                                          <p:val>
                                            <p:strVal val="#ppt_y-.03"/>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37" presetClass="entr" presetSubtype="0" fill="hold" grpId="0" nodeType="clickEffect">
                                  <p:stCondLst>
                                    <p:cond delay="0"/>
                                  </p:stCondLst>
                                  <p:childTnLst>
                                    <p:set>
                                      <p:cBhvr>
                                        <p:cTn id="54" dur="1" fill="hold">
                                          <p:stCondLst>
                                            <p:cond delay="0"/>
                                          </p:stCondLst>
                                        </p:cTn>
                                        <p:tgtEl>
                                          <p:spTgt spid="34"/>
                                        </p:tgtEl>
                                        <p:attrNameLst>
                                          <p:attrName>style.visibility</p:attrName>
                                        </p:attrNameLst>
                                      </p:cBhvr>
                                      <p:to>
                                        <p:strVal val="visible"/>
                                      </p:to>
                                    </p:set>
                                    <p:animEffect transition="in" filter="fade">
                                      <p:cBhvr>
                                        <p:cTn id="55" dur="1000"/>
                                        <p:tgtEl>
                                          <p:spTgt spid="34"/>
                                        </p:tgtEl>
                                      </p:cBhvr>
                                    </p:animEffect>
                                    <p:anim calcmode="lin" valueType="num">
                                      <p:cBhvr>
                                        <p:cTn id="56" dur="1000" fill="hold"/>
                                        <p:tgtEl>
                                          <p:spTgt spid="34"/>
                                        </p:tgtEl>
                                        <p:attrNameLst>
                                          <p:attrName>ppt_x</p:attrName>
                                        </p:attrNameLst>
                                      </p:cBhvr>
                                      <p:tavLst>
                                        <p:tav tm="0">
                                          <p:val>
                                            <p:strVal val="#ppt_x"/>
                                          </p:val>
                                        </p:tav>
                                        <p:tav tm="100000">
                                          <p:val>
                                            <p:strVal val="#ppt_x"/>
                                          </p:val>
                                        </p:tav>
                                      </p:tavLst>
                                    </p:anim>
                                    <p:anim calcmode="lin" valueType="num">
                                      <p:cBhvr>
                                        <p:cTn id="57" dur="900" decel="100000" fill="hold"/>
                                        <p:tgtEl>
                                          <p:spTgt spid="34"/>
                                        </p:tgtEl>
                                        <p:attrNameLst>
                                          <p:attrName>ppt_y</p:attrName>
                                        </p:attrNameLst>
                                      </p:cBhvr>
                                      <p:tavLst>
                                        <p:tav tm="0">
                                          <p:val>
                                            <p:strVal val="#ppt_y+1"/>
                                          </p:val>
                                        </p:tav>
                                        <p:tav tm="100000">
                                          <p:val>
                                            <p:strVal val="#ppt_y-.03"/>
                                          </p:val>
                                        </p:tav>
                                      </p:tavLst>
                                    </p:anim>
                                    <p:anim calcmode="lin" valueType="num">
                                      <p:cBhvr>
                                        <p:cTn id="58" dur="100" accel="100000" fill="hold">
                                          <p:stCondLst>
                                            <p:cond delay="900"/>
                                          </p:stCondLst>
                                        </p:cTn>
                                        <p:tgtEl>
                                          <p:spTgt spid="34"/>
                                        </p:tgtEl>
                                        <p:attrNameLst>
                                          <p:attrName>ppt_y</p:attrName>
                                        </p:attrNameLst>
                                      </p:cBhvr>
                                      <p:tavLst>
                                        <p:tav tm="0">
                                          <p:val>
                                            <p:strVal val="#ppt_y-.03"/>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37" presetClass="entr" presetSubtype="0" fill="hold" nodeType="clickEffect">
                                  <p:stCondLst>
                                    <p:cond delay="0"/>
                                  </p:stCondLst>
                                  <p:childTnLst>
                                    <p:set>
                                      <p:cBhvr>
                                        <p:cTn id="62" dur="1" fill="hold">
                                          <p:stCondLst>
                                            <p:cond delay="0"/>
                                          </p:stCondLst>
                                        </p:cTn>
                                        <p:tgtEl>
                                          <p:spTgt spid="45"/>
                                        </p:tgtEl>
                                        <p:attrNameLst>
                                          <p:attrName>style.visibility</p:attrName>
                                        </p:attrNameLst>
                                      </p:cBhvr>
                                      <p:to>
                                        <p:strVal val="visible"/>
                                      </p:to>
                                    </p:set>
                                    <p:animEffect transition="in" filter="fade">
                                      <p:cBhvr>
                                        <p:cTn id="63" dur="1000"/>
                                        <p:tgtEl>
                                          <p:spTgt spid="45"/>
                                        </p:tgtEl>
                                      </p:cBhvr>
                                    </p:animEffect>
                                    <p:anim calcmode="lin" valueType="num">
                                      <p:cBhvr>
                                        <p:cTn id="64" dur="1000" fill="hold"/>
                                        <p:tgtEl>
                                          <p:spTgt spid="45"/>
                                        </p:tgtEl>
                                        <p:attrNameLst>
                                          <p:attrName>ppt_x</p:attrName>
                                        </p:attrNameLst>
                                      </p:cBhvr>
                                      <p:tavLst>
                                        <p:tav tm="0">
                                          <p:val>
                                            <p:strVal val="#ppt_x"/>
                                          </p:val>
                                        </p:tav>
                                        <p:tav tm="100000">
                                          <p:val>
                                            <p:strVal val="#ppt_x"/>
                                          </p:val>
                                        </p:tav>
                                      </p:tavLst>
                                    </p:anim>
                                    <p:anim calcmode="lin" valueType="num">
                                      <p:cBhvr>
                                        <p:cTn id="65" dur="900" decel="100000" fill="hold"/>
                                        <p:tgtEl>
                                          <p:spTgt spid="45"/>
                                        </p:tgtEl>
                                        <p:attrNameLst>
                                          <p:attrName>ppt_y</p:attrName>
                                        </p:attrNameLst>
                                      </p:cBhvr>
                                      <p:tavLst>
                                        <p:tav tm="0">
                                          <p:val>
                                            <p:strVal val="#ppt_y+1"/>
                                          </p:val>
                                        </p:tav>
                                        <p:tav tm="100000">
                                          <p:val>
                                            <p:strVal val="#ppt_y-.03"/>
                                          </p:val>
                                        </p:tav>
                                      </p:tavLst>
                                    </p:anim>
                                    <p:anim calcmode="lin" valueType="num">
                                      <p:cBhvr>
                                        <p:cTn id="66" dur="100" accel="100000" fill="hold">
                                          <p:stCondLst>
                                            <p:cond delay="900"/>
                                          </p:stCondLst>
                                        </p:cTn>
                                        <p:tgtEl>
                                          <p:spTgt spid="45"/>
                                        </p:tgtEl>
                                        <p:attrNameLst>
                                          <p:attrName>ppt_y</p:attrName>
                                        </p:attrNameLst>
                                      </p:cBhvr>
                                      <p:tavLst>
                                        <p:tav tm="0">
                                          <p:val>
                                            <p:strVal val="#ppt_y-.03"/>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37" presetClass="entr" presetSubtype="0" fill="hold" grpId="0" nodeType="clickEffect">
                                  <p:stCondLst>
                                    <p:cond delay="0"/>
                                  </p:stCondLst>
                                  <p:childTnLst>
                                    <p:set>
                                      <p:cBhvr>
                                        <p:cTn id="70" dur="1" fill="hold">
                                          <p:stCondLst>
                                            <p:cond delay="0"/>
                                          </p:stCondLst>
                                        </p:cTn>
                                        <p:tgtEl>
                                          <p:spTgt spid="33"/>
                                        </p:tgtEl>
                                        <p:attrNameLst>
                                          <p:attrName>style.visibility</p:attrName>
                                        </p:attrNameLst>
                                      </p:cBhvr>
                                      <p:to>
                                        <p:strVal val="visible"/>
                                      </p:to>
                                    </p:set>
                                    <p:animEffect transition="in" filter="fade">
                                      <p:cBhvr>
                                        <p:cTn id="71" dur="1000"/>
                                        <p:tgtEl>
                                          <p:spTgt spid="33"/>
                                        </p:tgtEl>
                                      </p:cBhvr>
                                    </p:animEffect>
                                    <p:anim calcmode="lin" valueType="num">
                                      <p:cBhvr>
                                        <p:cTn id="72" dur="1000" fill="hold"/>
                                        <p:tgtEl>
                                          <p:spTgt spid="33"/>
                                        </p:tgtEl>
                                        <p:attrNameLst>
                                          <p:attrName>ppt_x</p:attrName>
                                        </p:attrNameLst>
                                      </p:cBhvr>
                                      <p:tavLst>
                                        <p:tav tm="0">
                                          <p:val>
                                            <p:strVal val="#ppt_x"/>
                                          </p:val>
                                        </p:tav>
                                        <p:tav tm="100000">
                                          <p:val>
                                            <p:strVal val="#ppt_x"/>
                                          </p:val>
                                        </p:tav>
                                      </p:tavLst>
                                    </p:anim>
                                    <p:anim calcmode="lin" valueType="num">
                                      <p:cBhvr>
                                        <p:cTn id="73" dur="900" decel="100000" fill="hold"/>
                                        <p:tgtEl>
                                          <p:spTgt spid="33"/>
                                        </p:tgtEl>
                                        <p:attrNameLst>
                                          <p:attrName>ppt_y</p:attrName>
                                        </p:attrNameLst>
                                      </p:cBhvr>
                                      <p:tavLst>
                                        <p:tav tm="0">
                                          <p:val>
                                            <p:strVal val="#ppt_y+1"/>
                                          </p:val>
                                        </p:tav>
                                        <p:tav tm="100000">
                                          <p:val>
                                            <p:strVal val="#ppt_y-.03"/>
                                          </p:val>
                                        </p:tav>
                                      </p:tavLst>
                                    </p:anim>
                                    <p:anim calcmode="lin" valueType="num">
                                      <p:cBhvr>
                                        <p:cTn id="74" dur="100" accel="100000" fill="hold">
                                          <p:stCondLst>
                                            <p:cond delay="900"/>
                                          </p:stCondLst>
                                        </p:cTn>
                                        <p:tgtEl>
                                          <p:spTgt spid="33"/>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3" grpId="0" animBg="1"/>
      <p:bldP spid="34" grpId="0" animBg="1"/>
      <p:bldP spid="35" grpId="0" animBg="1"/>
      <p:bldP spid="38" grpId="0" animBg="1"/>
      <p:bldP spid="39" grpId="0" animBg="1"/>
      <p:bldP spid="40" grpId="0" animBg="1"/>
      <p:bldP spid="16"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Remember, there’s NOSQL</a:t>
            </a:r>
            <a:endParaRPr lang="en-US" dirty="0"/>
          </a:p>
        </p:txBody>
      </p:sp>
      <p:sp>
        <p:nvSpPr>
          <p:cNvPr id="5" name="Subtitle 4"/>
          <p:cNvSpPr>
            <a:spLocks noGrp="1"/>
          </p:cNvSpPr>
          <p:nvPr>
            <p:ph type="subTitle" idx="1"/>
          </p:nvPr>
        </p:nvSpPr>
        <p:spPr/>
        <p:txBody>
          <a:bodyPr/>
          <a:lstStyle/>
          <a:p>
            <a:r>
              <a:rPr lang="en-US" dirty="0" smtClean="0"/>
              <a:t>So how do we query it?</a:t>
            </a:r>
            <a:endParaRPr lang="en-US" dirty="0"/>
          </a:p>
        </p:txBody>
      </p:sp>
    </p:spTree>
    <p:extLst>
      <p:ext uri="{BB962C8B-B14F-4D97-AF65-F5344CB8AC3E}">
        <p14:creationId xmlns:p14="http://schemas.microsoft.com/office/powerpoint/2010/main" val="1625939525"/>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908300" y="1092200"/>
            <a:ext cx="3314700" cy="4673600"/>
          </a:xfrm>
          <a:prstGeom prst="rect">
            <a:avLst/>
          </a:prstGeom>
        </p:spPr>
      </p:pic>
      <p:sp>
        <p:nvSpPr>
          <p:cNvPr id="6" name="TextBox 5"/>
          <p:cNvSpPr txBox="1"/>
          <p:nvPr/>
        </p:nvSpPr>
        <p:spPr>
          <a:xfrm>
            <a:off x="5189372" y="6569456"/>
            <a:ext cx="3096446" cy="276999"/>
          </a:xfrm>
          <a:prstGeom prst="rect">
            <a:avLst/>
          </a:prstGeom>
          <a:noFill/>
        </p:spPr>
        <p:txBody>
          <a:bodyPr wrap="none" rtlCol="0">
            <a:spAutoFit/>
          </a:bodyPr>
          <a:lstStyle/>
          <a:p>
            <a:r>
              <a:rPr lang="en-US" sz="1200" dirty="0" smtClean="0">
                <a:solidFill>
                  <a:schemeClr val="bg1"/>
                </a:solidFill>
              </a:rPr>
              <a:t>http</a:t>
            </a:r>
            <a:r>
              <a:rPr lang="en-US" sz="1200" dirty="0">
                <a:solidFill>
                  <a:schemeClr val="bg1"/>
                </a:solidFill>
              </a:rPr>
              <a:t>://</a:t>
            </a:r>
            <a:r>
              <a:rPr lang="en-US" sz="1200" dirty="0" err="1">
                <a:solidFill>
                  <a:schemeClr val="bg1"/>
                </a:solidFill>
              </a:rPr>
              <a:t>browsertoolkit.com</a:t>
            </a:r>
            <a:r>
              <a:rPr lang="en-US" sz="1200" dirty="0">
                <a:solidFill>
                  <a:schemeClr val="bg1"/>
                </a:solidFill>
              </a:rPr>
              <a:t>/fault-</a:t>
            </a:r>
            <a:r>
              <a:rPr lang="en-US" sz="1200" dirty="0" err="1">
                <a:solidFill>
                  <a:schemeClr val="bg1"/>
                </a:solidFill>
              </a:rPr>
              <a:t>tolerance.png</a:t>
            </a:r>
            <a:endParaRPr lang="en-US" sz="1200" dirty="0">
              <a:solidFill>
                <a:schemeClr val="bg1"/>
              </a:solidFill>
            </a:endParaRPr>
          </a:p>
        </p:txBody>
      </p:sp>
    </p:spTree>
    <p:extLst>
      <p:ext uri="{BB962C8B-B14F-4D97-AF65-F5344CB8AC3E}">
        <p14:creationId xmlns:p14="http://schemas.microsoft.com/office/powerpoint/2010/main" val="1656957766"/>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117600" y="1092200"/>
            <a:ext cx="6896100" cy="4673600"/>
          </a:xfrm>
          <a:prstGeom prst="rect">
            <a:avLst/>
          </a:prstGeom>
        </p:spPr>
      </p:pic>
      <p:sp>
        <p:nvSpPr>
          <p:cNvPr id="3" name="TextBox 2"/>
          <p:cNvSpPr txBox="1"/>
          <p:nvPr/>
        </p:nvSpPr>
        <p:spPr>
          <a:xfrm>
            <a:off x="5189372" y="6569456"/>
            <a:ext cx="3096446" cy="276999"/>
          </a:xfrm>
          <a:prstGeom prst="rect">
            <a:avLst/>
          </a:prstGeom>
          <a:noFill/>
        </p:spPr>
        <p:txBody>
          <a:bodyPr wrap="none" rtlCol="0">
            <a:spAutoFit/>
          </a:bodyPr>
          <a:lstStyle/>
          <a:p>
            <a:r>
              <a:rPr lang="en-US" sz="1200" dirty="0" smtClean="0">
                <a:solidFill>
                  <a:srgbClr val="FFFFFF"/>
                </a:solidFill>
              </a:rPr>
              <a:t>http</a:t>
            </a:r>
            <a:r>
              <a:rPr lang="en-US" sz="1200" dirty="0">
                <a:solidFill>
                  <a:srgbClr val="FFFFFF"/>
                </a:solidFill>
              </a:rPr>
              <a:t>://</a:t>
            </a:r>
            <a:r>
              <a:rPr lang="en-US" sz="1200" dirty="0" err="1">
                <a:solidFill>
                  <a:srgbClr val="FFFFFF"/>
                </a:solidFill>
              </a:rPr>
              <a:t>browsertoolkit.com</a:t>
            </a:r>
            <a:r>
              <a:rPr lang="en-US" sz="1200" dirty="0">
                <a:solidFill>
                  <a:srgbClr val="FFFFFF"/>
                </a:solidFill>
              </a:rPr>
              <a:t>/fault-</a:t>
            </a:r>
            <a:r>
              <a:rPr lang="en-US" sz="1200" dirty="0" err="1">
                <a:solidFill>
                  <a:srgbClr val="FFFFFF"/>
                </a:solidFill>
              </a:rPr>
              <a:t>tolerance.png</a:t>
            </a:r>
            <a:endParaRPr lang="en-US" sz="1200" dirty="0">
              <a:solidFill>
                <a:srgbClr val="FFFFFF"/>
              </a:solidFill>
            </a:endParaRPr>
          </a:p>
        </p:txBody>
      </p:sp>
    </p:spTree>
    <p:extLst>
      <p:ext uri="{BB962C8B-B14F-4D97-AF65-F5344CB8AC3E}">
        <p14:creationId xmlns:p14="http://schemas.microsoft.com/office/powerpoint/2010/main" val="3664345656"/>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384300"/>
            <a:ext cx="9144000" cy="4078778"/>
          </a:xfrm>
          <a:prstGeom prst="rect">
            <a:avLst/>
          </a:prstGeom>
        </p:spPr>
      </p:pic>
      <p:sp>
        <p:nvSpPr>
          <p:cNvPr id="3" name="TextBox 2"/>
          <p:cNvSpPr txBox="1"/>
          <p:nvPr/>
        </p:nvSpPr>
        <p:spPr>
          <a:xfrm>
            <a:off x="5189372" y="6569456"/>
            <a:ext cx="3096446" cy="276999"/>
          </a:xfrm>
          <a:prstGeom prst="rect">
            <a:avLst/>
          </a:prstGeom>
          <a:noFill/>
        </p:spPr>
        <p:txBody>
          <a:bodyPr wrap="none" rtlCol="0">
            <a:spAutoFit/>
          </a:bodyPr>
          <a:lstStyle/>
          <a:p>
            <a:r>
              <a:rPr lang="en-US" sz="1200" dirty="0" smtClean="0">
                <a:solidFill>
                  <a:srgbClr val="FFFFFF"/>
                </a:solidFill>
              </a:rPr>
              <a:t>http</a:t>
            </a:r>
            <a:r>
              <a:rPr lang="en-US" sz="1200" dirty="0">
                <a:solidFill>
                  <a:srgbClr val="FFFFFF"/>
                </a:solidFill>
              </a:rPr>
              <a:t>://</a:t>
            </a:r>
            <a:r>
              <a:rPr lang="en-US" sz="1200" dirty="0" err="1">
                <a:solidFill>
                  <a:srgbClr val="FFFFFF"/>
                </a:solidFill>
              </a:rPr>
              <a:t>browsertoolkit.com</a:t>
            </a:r>
            <a:r>
              <a:rPr lang="en-US" sz="1200" dirty="0">
                <a:solidFill>
                  <a:srgbClr val="FFFFFF"/>
                </a:solidFill>
              </a:rPr>
              <a:t>/fault-</a:t>
            </a:r>
            <a:r>
              <a:rPr lang="en-US" sz="1200" dirty="0" err="1">
                <a:solidFill>
                  <a:srgbClr val="FFFFFF"/>
                </a:solidFill>
              </a:rPr>
              <a:t>tolerance.png</a:t>
            </a:r>
            <a:endParaRPr lang="en-US" sz="1200" dirty="0">
              <a:solidFill>
                <a:srgbClr val="FFFFFF"/>
              </a:solidFill>
            </a:endParaRPr>
          </a:p>
        </p:txBody>
      </p:sp>
    </p:spTree>
    <p:extLst>
      <p:ext uri="{BB962C8B-B14F-4D97-AF65-F5344CB8AC3E}">
        <p14:creationId xmlns:p14="http://schemas.microsoft.com/office/powerpoint/2010/main" val="2256221349"/>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685799" y="1530061"/>
            <a:ext cx="7772400" cy="1470025"/>
          </a:xfrm>
        </p:spPr>
        <p:txBody>
          <a:bodyPr>
            <a:normAutofit fontScale="90000"/>
          </a:bodyPr>
          <a:lstStyle/>
          <a:p>
            <a:r>
              <a:rPr lang="en-US" sz="7300" b="1" dirty="0" err="1" smtClean="0">
                <a:latin typeface="Courier New"/>
                <a:cs typeface="Courier New"/>
              </a:rPr>
              <a:t>Koans</a:t>
            </a:r>
            <a:r>
              <a:rPr lang="en-US" sz="7300" b="1" dirty="0" smtClean="0">
                <a:latin typeface="Courier New"/>
                <a:cs typeface="Courier New"/>
              </a:rPr>
              <a:t/>
            </a:r>
            <a:br>
              <a:rPr lang="en-US" sz="7300" b="1" dirty="0" smtClean="0">
                <a:latin typeface="Courier New"/>
                <a:cs typeface="Courier New"/>
              </a:rPr>
            </a:br>
            <a:r>
              <a:rPr lang="en-US" sz="2700" dirty="0" smtClean="0"/>
              <a:t>Because if </a:t>
            </a:r>
            <a:r>
              <a:rPr lang="en-US" sz="2700" dirty="0"/>
              <a:t>you do not know it yourself, it does you no good</a:t>
            </a:r>
          </a:p>
        </p:txBody>
      </p:sp>
      <p:sp>
        <p:nvSpPr>
          <p:cNvPr id="7" name="Subtitle 6"/>
          <p:cNvSpPr>
            <a:spLocks noGrp="1"/>
          </p:cNvSpPr>
          <p:nvPr>
            <p:ph type="subTitle" idx="1"/>
          </p:nvPr>
        </p:nvSpPr>
        <p:spPr>
          <a:xfrm>
            <a:off x="685798" y="3285836"/>
            <a:ext cx="8019473" cy="1752600"/>
          </a:xfrm>
        </p:spPr>
        <p:txBody>
          <a:bodyPr>
            <a:normAutofit/>
          </a:bodyPr>
          <a:lstStyle/>
          <a:p>
            <a:r>
              <a:rPr lang="en-US" sz="2800" b="1" dirty="0">
                <a:latin typeface="Courier New"/>
                <a:cs typeface="Courier New"/>
              </a:rPr>
              <a:t>Package</a:t>
            </a:r>
            <a:r>
              <a:rPr lang="en-US" sz="2800" b="1" dirty="0" smtClean="0">
                <a:latin typeface="Courier New"/>
                <a:cs typeface="Courier New"/>
              </a:rPr>
              <a:t>: http</a:t>
            </a:r>
            <a:r>
              <a:rPr lang="en-US" sz="2800" b="1" dirty="0">
                <a:latin typeface="Courier New"/>
                <a:cs typeface="Courier New"/>
              </a:rPr>
              <a:t>://</a:t>
            </a:r>
            <a:r>
              <a:rPr lang="en-US" sz="2800" b="1" dirty="0" err="1">
                <a:latin typeface="Courier New"/>
                <a:cs typeface="Courier New"/>
              </a:rPr>
              <a:t>bit.ly</a:t>
            </a:r>
            <a:r>
              <a:rPr lang="en-US" sz="2800" b="1" dirty="0">
                <a:latin typeface="Courier New"/>
                <a:cs typeface="Courier New"/>
              </a:rPr>
              <a:t>/neo4j-</a:t>
            </a:r>
            <a:r>
              <a:rPr lang="en-US" sz="2800" b="1" dirty="0" smtClean="0">
                <a:latin typeface="Courier New"/>
                <a:cs typeface="Courier New"/>
              </a:rPr>
              <a:t>koan</a:t>
            </a:r>
          </a:p>
          <a:p>
            <a:r>
              <a:rPr lang="en-US" sz="2000" b="1" dirty="0" smtClean="0">
                <a:latin typeface="Courier New"/>
                <a:cs typeface="Courier New"/>
              </a:rPr>
              <a:t>Source: https</a:t>
            </a:r>
            <a:r>
              <a:rPr lang="en-US" sz="2000" b="1" dirty="0">
                <a:latin typeface="Courier New"/>
                <a:cs typeface="Courier New"/>
              </a:rPr>
              <a:t>://</a:t>
            </a:r>
            <a:r>
              <a:rPr lang="en-US" sz="2000" b="1" dirty="0" err="1">
                <a:latin typeface="Courier New"/>
                <a:cs typeface="Courier New"/>
              </a:rPr>
              <a:t>github.com</a:t>
            </a:r>
            <a:r>
              <a:rPr lang="en-US" sz="2000" b="1" dirty="0">
                <a:latin typeface="Courier New"/>
                <a:cs typeface="Courier New"/>
              </a:rPr>
              <a:t>/</a:t>
            </a:r>
            <a:r>
              <a:rPr lang="en-US" sz="2000" b="1" dirty="0" err="1">
                <a:latin typeface="Courier New"/>
                <a:cs typeface="Courier New"/>
              </a:rPr>
              <a:t>jimwebber</a:t>
            </a:r>
            <a:r>
              <a:rPr lang="en-US" sz="2000" b="1" dirty="0">
                <a:latin typeface="Courier New"/>
                <a:cs typeface="Courier New"/>
              </a:rPr>
              <a:t>/neo4j-tutorial</a:t>
            </a:r>
          </a:p>
        </p:txBody>
      </p:sp>
    </p:spTree>
    <p:extLst>
      <p:ext uri="{BB962C8B-B14F-4D97-AF65-F5344CB8AC3E}">
        <p14:creationId xmlns:p14="http://schemas.microsoft.com/office/powerpoint/2010/main" val="353283558"/>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access is </a:t>
            </a:r>
            <a:r>
              <a:rPr lang="en-US" i="1" dirty="0" smtClean="0"/>
              <a:t>programmatic</a:t>
            </a:r>
            <a:endParaRPr lang="en-US" i="1" dirty="0"/>
          </a:p>
        </p:txBody>
      </p:sp>
      <p:sp>
        <p:nvSpPr>
          <p:cNvPr id="3" name="Content Placeholder 2"/>
          <p:cNvSpPr>
            <a:spLocks noGrp="1"/>
          </p:cNvSpPr>
          <p:nvPr>
            <p:ph idx="1"/>
          </p:nvPr>
        </p:nvSpPr>
        <p:spPr/>
        <p:txBody>
          <a:bodyPr/>
          <a:lstStyle/>
          <a:p>
            <a:r>
              <a:rPr lang="en-US" dirty="0" smtClean="0"/>
              <a:t>Through the Java APIs</a:t>
            </a:r>
          </a:p>
          <a:p>
            <a:pPr lvl="1"/>
            <a:r>
              <a:rPr lang="en-US" dirty="0" smtClean="0"/>
              <a:t>JVM languages have bindings to the same APIs</a:t>
            </a:r>
          </a:p>
          <a:p>
            <a:pPr lvl="2"/>
            <a:r>
              <a:rPr lang="en-US" dirty="0" err="1" smtClean="0"/>
              <a:t>JRuby</a:t>
            </a:r>
            <a:r>
              <a:rPr lang="en-US" dirty="0" smtClean="0"/>
              <a:t>, </a:t>
            </a:r>
            <a:r>
              <a:rPr lang="en-US" dirty="0" err="1" smtClean="0"/>
              <a:t>Jython</a:t>
            </a:r>
            <a:r>
              <a:rPr lang="en-US" dirty="0" smtClean="0"/>
              <a:t>, </a:t>
            </a:r>
            <a:r>
              <a:rPr lang="en-US" dirty="0" err="1" smtClean="0"/>
              <a:t>Clojure</a:t>
            </a:r>
            <a:r>
              <a:rPr lang="en-US" dirty="0" smtClean="0"/>
              <a:t>, </a:t>
            </a:r>
            <a:r>
              <a:rPr lang="en-US" dirty="0" err="1" smtClean="0"/>
              <a:t>Scala</a:t>
            </a:r>
            <a:r>
              <a:rPr lang="en-US" dirty="0" smtClean="0"/>
              <a:t>…</a:t>
            </a:r>
          </a:p>
          <a:p>
            <a:r>
              <a:rPr lang="en-US" dirty="0" smtClean="0"/>
              <a:t>Managing nodes and relationships</a:t>
            </a:r>
          </a:p>
          <a:p>
            <a:r>
              <a:rPr lang="en-US" dirty="0" smtClean="0"/>
              <a:t>Indexing</a:t>
            </a:r>
          </a:p>
          <a:p>
            <a:r>
              <a:rPr lang="en-US" dirty="0" smtClean="0"/>
              <a:t>Traversing </a:t>
            </a:r>
          </a:p>
          <a:p>
            <a:r>
              <a:rPr lang="en-US" dirty="0" smtClean="0"/>
              <a:t>Path finding</a:t>
            </a:r>
          </a:p>
          <a:p>
            <a:r>
              <a:rPr lang="en-US" dirty="0" smtClean="0"/>
              <a:t>Pattern matching</a:t>
            </a:r>
          </a:p>
        </p:txBody>
      </p:sp>
    </p:spTree>
    <p:extLst>
      <p:ext uri="{BB962C8B-B14F-4D97-AF65-F5344CB8AC3E}">
        <p14:creationId xmlns:p14="http://schemas.microsoft.com/office/powerpoint/2010/main" val="4188484774"/>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It’s almost time for us to do some of that programmatic stuff</a:t>
            </a:r>
            <a:endParaRPr lang="en-US" dirty="0"/>
          </a:p>
        </p:txBody>
      </p:sp>
      <p:sp>
        <p:nvSpPr>
          <p:cNvPr id="5" name="Subtitle 4"/>
          <p:cNvSpPr>
            <a:spLocks noGrp="1"/>
          </p:cNvSpPr>
          <p:nvPr>
            <p:ph type="subTitle" idx="1"/>
          </p:nvPr>
        </p:nvSpPr>
        <p:spPr/>
        <p:txBody>
          <a:bodyPr>
            <a:normAutofit/>
          </a:bodyPr>
          <a:lstStyle/>
          <a:p>
            <a:r>
              <a:rPr lang="en-US" sz="2800" dirty="0" smtClean="0"/>
              <a:t>But first let’s setup our toolset</a:t>
            </a:r>
            <a:endParaRPr lang="en-US" sz="2800" dirty="0"/>
          </a:p>
        </p:txBody>
      </p:sp>
    </p:spTree>
    <p:extLst>
      <p:ext uri="{BB962C8B-B14F-4D97-AF65-F5344CB8AC3E}">
        <p14:creationId xmlns:p14="http://schemas.microsoft.com/office/powerpoint/2010/main" val="3546792264"/>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77" name="Picture 376" descr="logo.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94067" y="71624"/>
            <a:ext cx="1943845" cy="1406447"/>
          </a:xfrm>
          <a:prstGeom prst="rect">
            <a:avLst/>
          </a:prstGeom>
        </p:spPr>
      </p:pic>
      <p:grpSp>
        <p:nvGrpSpPr>
          <p:cNvPr id="7" name="Group 6"/>
          <p:cNvGrpSpPr/>
          <p:nvPr/>
        </p:nvGrpSpPr>
        <p:grpSpPr>
          <a:xfrm>
            <a:off x="3016368" y="351584"/>
            <a:ext cx="1480731" cy="2179830"/>
            <a:chOff x="3016368" y="351584"/>
            <a:chExt cx="1480731" cy="2179830"/>
          </a:xfrm>
        </p:grpSpPr>
        <p:sp>
          <p:nvSpPr>
            <p:cNvPr id="395" name="Freeform 394"/>
            <p:cNvSpPr/>
            <p:nvPr/>
          </p:nvSpPr>
          <p:spPr>
            <a:xfrm>
              <a:off x="3248345" y="1510918"/>
              <a:ext cx="397215" cy="1020496"/>
            </a:xfrm>
            <a:custGeom>
              <a:avLst/>
              <a:gdLst>
                <a:gd name="connsiteX0" fmla="*/ 87635 w 98583"/>
                <a:gd name="connsiteY0" fmla="*/ 996333 h 996333"/>
                <a:gd name="connsiteX1" fmla="*/ 54 w 98583"/>
                <a:gd name="connsiteY1" fmla="*/ 383205 h 996333"/>
                <a:gd name="connsiteX2" fmla="*/ 98583 w 98583"/>
                <a:gd name="connsiteY2" fmla="*/ 0 h 996333"/>
              </a:gdLst>
              <a:ahLst/>
              <a:cxnLst>
                <a:cxn ang="0">
                  <a:pos x="connsiteX0" y="connsiteY0"/>
                </a:cxn>
                <a:cxn ang="0">
                  <a:pos x="connsiteX1" y="connsiteY1"/>
                </a:cxn>
                <a:cxn ang="0">
                  <a:pos x="connsiteX2" y="connsiteY2"/>
                </a:cxn>
              </a:cxnLst>
              <a:rect l="l" t="t" r="r" b="b"/>
              <a:pathLst>
                <a:path w="98583" h="996333">
                  <a:moveTo>
                    <a:pt x="87635" y="996333"/>
                  </a:moveTo>
                  <a:cubicBezTo>
                    <a:pt x="42932" y="772796"/>
                    <a:pt x="-1771" y="549260"/>
                    <a:pt x="54" y="383205"/>
                  </a:cubicBezTo>
                  <a:cubicBezTo>
                    <a:pt x="1879" y="217150"/>
                    <a:pt x="50231" y="108575"/>
                    <a:pt x="98583"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11" name="Picture 10" descr="tardi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16368" y="351584"/>
              <a:ext cx="1456789" cy="1456789"/>
            </a:xfrm>
            <a:prstGeom prst="rect">
              <a:avLst/>
            </a:prstGeom>
          </p:spPr>
        </p:pic>
        <p:sp>
          <p:nvSpPr>
            <p:cNvPr id="402" name="TextBox 401"/>
            <p:cNvSpPr txBox="1"/>
            <p:nvPr/>
          </p:nvSpPr>
          <p:spPr>
            <a:xfrm>
              <a:off x="3267738" y="1746905"/>
              <a:ext cx="1229361" cy="369332"/>
            </a:xfrm>
            <a:prstGeom prst="rect">
              <a:avLst/>
            </a:prstGeom>
            <a:noFill/>
          </p:spPr>
          <p:txBody>
            <a:bodyPr wrap="square" rtlCol="0">
              <a:spAutoFit/>
            </a:bodyPr>
            <a:lstStyle/>
            <a:p>
              <a:r>
                <a:rPr lang="en-US" dirty="0" smtClean="0">
                  <a:solidFill>
                    <a:srgbClr val="FFFFFF"/>
                  </a:solidFill>
                </a:rPr>
                <a:t>stole</a:t>
              </a:r>
              <a:endParaRPr lang="en-US" dirty="0">
                <a:solidFill>
                  <a:srgbClr val="FFFFFF"/>
                </a:solidFill>
              </a:endParaRPr>
            </a:p>
          </p:txBody>
        </p:sp>
      </p:grpSp>
      <p:grpSp>
        <p:nvGrpSpPr>
          <p:cNvPr id="3" name="Group 2"/>
          <p:cNvGrpSpPr/>
          <p:nvPr/>
        </p:nvGrpSpPr>
        <p:grpSpPr>
          <a:xfrm>
            <a:off x="1221597" y="692897"/>
            <a:ext cx="2161186" cy="1945743"/>
            <a:chOff x="1221597" y="692897"/>
            <a:chExt cx="2161186" cy="1945743"/>
          </a:xfrm>
        </p:grpSpPr>
        <p:pic>
          <p:nvPicPr>
            <p:cNvPr id="9" name="Picture 8" descr="gallifrey.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1597" y="692897"/>
              <a:ext cx="1456789" cy="1456789"/>
            </a:xfrm>
            <a:prstGeom prst="rect">
              <a:avLst/>
            </a:prstGeom>
          </p:spPr>
        </p:pic>
        <p:grpSp>
          <p:nvGrpSpPr>
            <p:cNvPr id="2" name="Group 1"/>
            <p:cNvGrpSpPr/>
            <p:nvPr/>
          </p:nvGrpSpPr>
          <p:grpSpPr>
            <a:xfrm>
              <a:off x="2232764" y="1808373"/>
              <a:ext cx="1150019" cy="830267"/>
              <a:chOff x="2232764" y="1808373"/>
              <a:chExt cx="1150019" cy="830267"/>
            </a:xfrm>
          </p:grpSpPr>
          <p:sp>
            <p:nvSpPr>
              <p:cNvPr id="378" name="Freeform 377"/>
              <p:cNvSpPr/>
              <p:nvPr/>
            </p:nvSpPr>
            <p:spPr>
              <a:xfrm>
                <a:off x="2232764" y="1808373"/>
                <a:ext cx="1150019" cy="830267"/>
              </a:xfrm>
              <a:custGeom>
                <a:avLst/>
                <a:gdLst>
                  <a:gd name="connsiteX0" fmla="*/ 1379401 w 1379401"/>
                  <a:gd name="connsiteY0" fmla="*/ 1007281 h 1007281"/>
                  <a:gd name="connsiteX1" fmla="*/ 426958 w 1379401"/>
                  <a:gd name="connsiteY1" fmla="*/ 602179 h 1007281"/>
                  <a:gd name="connsiteX2" fmla="*/ 0 w 1379401"/>
                  <a:gd name="connsiteY2" fmla="*/ 0 h 1007281"/>
                </a:gdLst>
                <a:ahLst/>
                <a:cxnLst>
                  <a:cxn ang="0">
                    <a:pos x="connsiteX0" y="connsiteY0"/>
                  </a:cxn>
                  <a:cxn ang="0">
                    <a:pos x="connsiteX1" y="connsiteY1"/>
                  </a:cxn>
                  <a:cxn ang="0">
                    <a:pos x="connsiteX2" y="connsiteY2"/>
                  </a:cxn>
                </a:cxnLst>
                <a:rect l="l" t="t" r="r" b="b"/>
                <a:pathLst>
                  <a:path w="1379401" h="1007281">
                    <a:moveTo>
                      <a:pt x="1379401" y="1007281"/>
                    </a:moveTo>
                    <a:cubicBezTo>
                      <a:pt x="1018129" y="888670"/>
                      <a:pt x="656858" y="770059"/>
                      <a:pt x="426958" y="602179"/>
                    </a:cubicBezTo>
                    <a:cubicBezTo>
                      <a:pt x="197058" y="434299"/>
                      <a:pt x="98529" y="217149"/>
                      <a:pt x="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3" name="TextBox 402"/>
              <p:cNvSpPr txBox="1"/>
              <p:nvPr/>
            </p:nvSpPr>
            <p:spPr>
              <a:xfrm>
                <a:off x="2579506" y="2008795"/>
                <a:ext cx="668839" cy="369332"/>
              </a:xfrm>
              <a:prstGeom prst="rect">
                <a:avLst/>
              </a:prstGeom>
              <a:noFill/>
            </p:spPr>
            <p:txBody>
              <a:bodyPr wrap="square" rtlCol="0">
                <a:spAutoFit/>
              </a:bodyPr>
              <a:lstStyle/>
              <a:p>
                <a:r>
                  <a:rPr lang="en-US" dirty="0" smtClean="0">
                    <a:solidFill>
                      <a:srgbClr val="FFFFFF"/>
                    </a:solidFill>
                  </a:rPr>
                  <a:t>from</a:t>
                </a:r>
                <a:endParaRPr lang="en-US" dirty="0">
                  <a:solidFill>
                    <a:srgbClr val="FFFFFF"/>
                  </a:solidFill>
                </a:endParaRPr>
              </a:p>
            </p:txBody>
          </p:sp>
        </p:grpSp>
      </p:grpSp>
      <p:grpSp>
        <p:nvGrpSpPr>
          <p:cNvPr id="14" name="Group 13"/>
          <p:cNvGrpSpPr/>
          <p:nvPr/>
        </p:nvGrpSpPr>
        <p:grpSpPr>
          <a:xfrm>
            <a:off x="5514768" y="1882290"/>
            <a:ext cx="1841434" cy="851692"/>
            <a:chOff x="5514768" y="1882290"/>
            <a:chExt cx="1841434" cy="851692"/>
          </a:xfrm>
        </p:grpSpPr>
        <p:sp>
          <p:nvSpPr>
            <p:cNvPr id="396" name="Freeform 395"/>
            <p:cNvSpPr/>
            <p:nvPr/>
          </p:nvSpPr>
          <p:spPr>
            <a:xfrm>
              <a:off x="5514768" y="1992666"/>
              <a:ext cx="155264" cy="741316"/>
            </a:xfrm>
            <a:custGeom>
              <a:avLst/>
              <a:gdLst>
                <a:gd name="connsiteX0" fmla="*/ 175788 w 230526"/>
                <a:gd name="connsiteY0" fmla="*/ 0 h 733564"/>
                <a:gd name="connsiteX1" fmla="*/ 626 w 230526"/>
                <a:gd name="connsiteY1" fmla="*/ 339410 h 733564"/>
                <a:gd name="connsiteX2" fmla="*/ 230526 w 230526"/>
                <a:gd name="connsiteY2" fmla="*/ 733564 h 733564"/>
              </a:gdLst>
              <a:ahLst/>
              <a:cxnLst>
                <a:cxn ang="0">
                  <a:pos x="connsiteX0" y="connsiteY0"/>
                </a:cxn>
                <a:cxn ang="0">
                  <a:pos x="connsiteX1" y="connsiteY1"/>
                </a:cxn>
                <a:cxn ang="0">
                  <a:pos x="connsiteX2" y="connsiteY2"/>
                </a:cxn>
              </a:cxnLst>
              <a:rect l="l" t="t" r="r" b="b"/>
              <a:pathLst>
                <a:path w="230526" h="733564">
                  <a:moveTo>
                    <a:pt x="175788" y="0"/>
                  </a:moveTo>
                  <a:cubicBezTo>
                    <a:pt x="83645" y="108574"/>
                    <a:pt x="-8497" y="217149"/>
                    <a:pt x="626" y="339410"/>
                  </a:cubicBezTo>
                  <a:cubicBezTo>
                    <a:pt x="9749" y="461671"/>
                    <a:pt x="230526" y="733564"/>
                    <a:pt x="230526" y="733564"/>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1" name="Freeform 400"/>
            <p:cNvSpPr/>
            <p:nvPr/>
          </p:nvSpPr>
          <p:spPr>
            <a:xfrm rot="10800000">
              <a:off x="6356892" y="1882290"/>
              <a:ext cx="155264" cy="741316"/>
            </a:xfrm>
            <a:custGeom>
              <a:avLst/>
              <a:gdLst>
                <a:gd name="connsiteX0" fmla="*/ 175788 w 230526"/>
                <a:gd name="connsiteY0" fmla="*/ 0 h 733564"/>
                <a:gd name="connsiteX1" fmla="*/ 626 w 230526"/>
                <a:gd name="connsiteY1" fmla="*/ 339410 h 733564"/>
                <a:gd name="connsiteX2" fmla="*/ 230526 w 230526"/>
                <a:gd name="connsiteY2" fmla="*/ 733564 h 733564"/>
              </a:gdLst>
              <a:ahLst/>
              <a:cxnLst>
                <a:cxn ang="0">
                  <a:pos x="connsiteX0" y="connsiteY0"/>
                </a:cxn>
                <a:cxn ang="0">
                  <a:pos x="connsiteX1" y="connsiteY1"/>
                </a:cxn>
                <a:cxn ang="0">
                  <a:pos x="connsiteX2" y="connsiteY2"/>
                </a:cxn>
              </a:cxnLst>
              <a:rect l="l" t="t" r="r" b="b"/>
              <a:pathLst>
                <a:path w="230526" h="733564">
                  <a:moveTo>
                    <a:pt x="175788" y="0"/>
                  </a:moveTo>
                  <a:cubicBezTo>
                    <a:pt x="83645" y="108574"/>
                    <a:pt x="-8497" y="217149"/>
                    <a:pt x="626" y="339410"/>
                  </a:cubicBezTo>
                  <a:cubicBezTo>
                    <a:pt x="9749" y="461671"/>
                    <a:pt x="230526" y="733564"/>
                    <a:pt x="230526" y="733564"/>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6" name="TextBox 405"/>
            <p:cNvSpPr txBox="1"/>
            <p:nvPr/>
          </p:nvSpPr>
          <p:spPr>
            <a:xfrm>
              <a:off x="5523293" y="2162082"/>
              <a:ext cx="881305" cy="369332"/>
            </a:xfrm>
            <a:prstGeom prst="rect">
              <a:avLst/>
            </a:prstGeom>
            <a:noFill/>
          </p:spPr>
          <p:txBody>
            <a:bodyPr wrap="square" rtlCol="0">
              <a:spAutoFit/>
            </a:bodyPr>
            <a:lstStyle/>
            <a:p>
              <a:r>
                <a:rPr lang="en-US" dirty="0" smtClean="0">
                  <a:solidFill>
                    <a:srgbClr val="FFFFFF"/>
                  </a:solidFill>
                </a:rPr>
                <a:t>loves</a:t>
              </a:r>
              <a:endParaRPr lang="en-US" dirty="0">
                <a:solidFill>
                  <a:srgbClr val="FFFFFF"/>
                </a:solidFill>
              </a:endParaRPr>
            </a:p>
          </p:txBody>
        </p:sp>
        <p:sp>
          <p:nvSpPr>
            <p:cNvPr id="407" name="TextBox 406"/>
            <p:cNvSpPr txBox="1"/>
            <p:nvPr/>
          </p:nvSpPr>
          <p:spPr>
            <a:xfrm>
              <a:off x="6474897" y="1942216"/>
              <a:ext cx="881305" cy="369332"/>
            </a:xfrm>
            <a:prstGeom prst="rect">
              <a:avLst/>
            </a:prstGeom>
            <a:noFill/>
          </p:spPr>
          <p:txBody>
            <a:bodyPr wrap="square" rtlCol="0">
              <a:spAutoFit/>
            </a:bodyPr>
            <a:lstStyle/>
            <a:p>
              <a:r>
                <a:rPr lang="en-US" dirty="0" smtClean="0">
                  <a:solidFill>
                    <a:srgbClr val="FFFFFF"/>
                  </a:solidFill>
                </a:rPr>
                <a:t>loves</a:t>
              </a:r>
              <a:endParaRPr lang="en-US" dirty="0">
                <a:solidFill>
                  <a:srgbClr val="FFFFFF"/>
                </a:solidFill>
              </a:endParaRPr>
            </a:p>
          </p:txBody>
        </p:sp>
      </p:grpSp>
      <p:grpSp>
        <p:nvGrpSpPr>
          <p:cNvPr id="15" name="Group 14"/>
          <p:cNvGrpSpPr/>
          <p:nvPr/>
        </p:nvGrpSpPr>
        <p:grpSpPr>
          <a:xfrm>
            <a:off x="552758" y="2325430"/>
            <a:ext cx="2665843" cy="1954491"/>
            <a:chOff x="552758" y="2325430"/>
            <a:chExt cx="2665843" cy="1954491"/>
          </a:xfrm>
        </p:grpSpPr>
        <p:sp>
          <p:nvSpPr>
            <p:cNvPr id="379" name="Freeform 378"/>
            <p:cNvSpPr/>
            <p:nvPr/>
          </p:nvSpPr>
          <p:spPr>
            <a:xfrm>
              <a:off x="1642144" y="2680123"/>
              <a:ext cx="1576457" cy="330774"/>
            </a:xfrm>
            <a:custGeom>
              <a:avLst/>
              <a:gdLst>
                <a:gd name="connsiteX0" fmla="*/ 1664038 w 1664038"/>
                <a:gd name="connsiteY0" fmla="*/ 210338 h 330774"/>
                <a:gd name="connsiteX1" fmla="*/ 821072 w 1664038"/>
                <a:gd name="connsiteY1" fmla="*/ 2312 h 330774"/>
                <a:gd name="connsiteX2" fmla="*/ 0 w 1664038"/>
                <a:gd name="connsiteY2" fmla="*/ 330774 h 330774"/>
              </a:gdLst>
              <a:ahLst/>
              <a:cxnLst>
                <a:cxn ang="0">
                  <a:pos x="connsiteX0" y="connsiteY0"/>
                </a:cxn>
                <a:cxn ang="0">
                  <a:pos x="connsiteX1" y="connsiteY1"/>
                </a:cxn>
                <a:cxn ang="0">
                  <a:pos x="connsiteX2" y="connsiteY2"/>
                </a:cxn>
              </a:cxnLst>
              <a:rect l="l" t="t" r="r" b="b"/>
              <a:pathLst>
                <a:path w="1664038" h="330774">
                  <a:moveTo>
                    <a:pt x="1664038" y="210338"/>
                  </a:moveTo>
                  <a:cubicBezTo>
                    <a:pt x="1381225" y="96288"/>
                    <a:pt x="1098412" y="-17761"/>
                    <a:pt x="821072" y="2312"/>
                  </a:cubicBezTo>
                  <a:cubicBezTo>
                    <a:pt x="543732" y="22385"/>
                    <a:pt x="0" y="330774"/>
                    <a:pt x="0" y="330774"/>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6" name="Picture 5" descr="dalek.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2758" y="2823132"/>
              <a:ext cx="1456789" cy="1456789"/>
            </a:xfrm>
            <a:prstGeom prst="rect">
              <a:avLst/>
            </a:prstGeom>
          </p:spPr>
        </p:pic>
        <p:sp>
          <p:nvSpPr>
            <p:cNvPr id="410" name="TextBox 409"/>
            <p:cNvSpPr txBox="1"/>
            <p:nvPr/>
          </p:nvSpPr>
          <p:spPr>
            <a:xfrm>
              <a:off x="1691846" y="2325430"/>
              <a:ext cx="887660" cy="369332"/>
            </a:xfrm>
            <a:prstGeom prst="rect">
              <a:avLst/>
            </a:prstGeom>
            <a:noFill/>
          </p:spPr>
          <p:txBody>
            <a:bodyPr wrap="square" rtlCol="0">
              <a:spAutoFit/>
            </a:bodyPr>
            <a:lstStyle/>
            <a:p>
              <a:r>
                <a:rPr lang="en-US" dirty="0" smtClean="0">
                  <a:solidFill>
                    <a:srgbClr val="FFFFFF"/>
                  </a:solidFill>
                </a:rPr>
                <a:t>enemy</a:t>
              </a:r>
              <a:endParaRPr lang="en-US" dirty="0">
                <a:solidFill>
                  <a:srgbClr val="FFFFFF"/>
                </a:solidFill>
              </a:endParaRPr>
            </a:p>
          </p:txBody>
        </p:sp>
      </p:grpSp>
      <p:grpSp>
        <p:nvGrpSpPr>
          <p:cNvPr id="16" name="Group 15"/>
          <p:cNvGrpSpPr/>
          <p:nvPr/>
        </p:nvGrpSpPr>
        <p:grpSpPr>
          <a:xfrm>
            <a:off x="3109122" y="3591173"/>
            <a:ext cx="1456789" cy="3214403"/>
            <a:chOff x="3109122" y="3591173"/>
            <a:chExt cx="1456789" cy="3214403"/>
          </a:xfrm>
        </p:grpSpPr>
        <p:pic>
          <p:nvPicPr>
            <p:cNvPr id="5" name="Picture 4" descr="cyberman.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09122" y="5348787"/>
              <a:ext cx="1456789" cy="1456789"/>
            </a:xfrm>
            <a:prstGeom prst="rect">
              <a:avLst/>
            </a:prstGeom>
          </p:spPr>
        </p:pic>
        <p:sp>
          <p:nvSpPr>
            <p:cNvPr id="387" name="Freeform 386"/>
            <p:cNvSpPr/>
            <p:nvPr/>
          </p:nvSpPr>
          <p:spPr>
            <a:xfrm>
              <a:off x="3371836" y="3591173"/>
              <a:ext cx="262776" cy="1848702"/>
            </a:xfrm>
            <a:custGeom>
              <a:avLst/>
              <a:gdLst>
                <a:gd name="connsiteX0" fmla="*/ 164243 w 175191"/>
                <a:gd name="connsiteY0" fmla="*/ 0 h 2036460"/>
                <a:gd name="connsiteX1" fmla="*/ 29 w 175191"/>
                <a:gd name="connsiteY1" fmla="*/ 952538 h 2036460"/>
                <a:gd name="connsiteX2" fmla="*/ 175191 w 175191"/>
                <a:gd name="connsiteY2" fmla="*/ 2036460 h 2036460"/>
              </a:gdLst>
              <a:ahLst/>
              <a:cxnLst>
                <a:cxn ang="0">
                  <a:pos x="connsiteX0" y="connsiteY0"/>
                </a:cxn>
                <a:cxn ang="0">
                  <a:pos x="connsiteX1" y="connsiteY1"/>
                </a:cxn>
                <a:cxn ang="0">
                  <a:pos x="connsiteX2" y="connsiteY2"/>
                </a:cxn>
              </a:cxnLst>
              <a:rect l="l" t="t" r="r" b="b"/>
              <a:pathLst>
                <a:path w="175191" h="2036460">
                  <a:moveTo>
                    <a:pt x="164243" y="0"/>
                  </a:moveTo>
                  <a:cubicBezTo>
                    <a:pt x="81223" y="306564"/>
                    <a:pt x="-1796" y="613128"/>
                    <a:pt x="29" y="952538"/>
                  </a:cubicBezTo>
                  <a:cubicBezTo>
                    <a:pt x="1854" y="1291948"/>
                    <a:pt x="175191" y="2036460"/>
                    <a:pt x="175191" y="203646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11" name="TextBox 410"/>
            <p:cNvSpPr txBox="1"/>
            <p:nvPr/>
          </p:nvSpPr>
          <p:spPr>
            <a:xfrm>
              <a:off x="3366143" y="4316712"/>
              <a:ext cx="887660" cy="369332"/>
            </a:xfrm>
            <a:prstGeom prst="rect">
              <a:avLst/>
            </a:prstGeom>
            <a:noFill/>
          </p:spPr>
          <p:txBody>
            <a:bodyPr wrap="square" rtlCol="0">
              <a:spAutoFit/>
            </a:bodyPr>
            <a:lstStyle/>
            <a:p>
              <a:r>
                <a:rPr lang="en-US" dirty="0" smtClean="0">
                  <a:solidFill>
                    <a:srgbClr val="FFFFFF"/>
                  </a:solidFill>
                </a:rPr>
                <a:t>enemy</a:t>
              </a:r>
              <a:endParaRPr lang="en-US" dirty="0">
                <a:solidFill>
                  <a:srgbClr val="FFFFFF"/>
                </a:solidFill>
              </a:endParaRPr>
            </a:p>
          </p:txBody>
        </p:sp>
      </p:grpSp>
      <p:grpSp>
        <p:nvGrpSpPr>
          <p:cNvPr id="22" name="Group 21"/>
          <p:cNvGrpSpPr/>
          <p:nvPr/>
        </p:nvGrpSpPr>
        <p:grpSpPr>
          <a:xfrm>
            <a:off x="4213244" y="1423334"/>
            <a:ext cx="4709069" cy="5028497"/>
            <a:chOff x="4213244" y="1423334"/>
            <a:chExt cx="4709069" cy="5028497"/>
          </a:xfrm>
        </p:grpSpPr>
        <p:sp>
          <p:nvSpPr>
            <p:cNvPr id="384" name="Freeform 383"/>
            <p:cNvSpPr/>
            <p:nvPr/>
          </p:nvSpPr>
          <p:spPr>
            <a:xfrm>
              <a:off x="4213244" y="3308986"/>
              <a:ext cx="2835548" cy="1278522"/>
            </a:xfrm>
            <a:custGeom>
              <a:avLst/>
              <a:gdLst>
                <a:gd name="connsiteX0" fmla="*/ 0 w 3043438"/>
                <a:gd name="connsiteY0" fmla="*/ 0 h 1423333"/>
                <a:gd name="connsiteX1" fmla="*/ 1795410 w 3043438"/>
                <a:gd name="connsiteY1" fmla="*/ 547436 h 1423333"/>
                <a:gd name="connsiteX2" fmla="*/ 3043438 w 3043438"/>
                <a:gd name="connsiteY2" fmla="*/ 1423333 h 1423333"/>
              </a:gdLst>
              <a:ahLst/>
              <a:cxnLst>
                <a:cxn ang="0">
                  <a:pos x="connsiteX0" y="connsiteY0"/>
                </a:cxn>
                <a:cxn ang="0">
                  <a:pos x="connsiteX1" y="connsiteY1"/>
                </a:cxn>
                <a:cxn ang="0">
                  <a:pos x="connsiteX2" y="connsiteY2"/>
                </a:cxn>
              </a:cxnLst>
              <a:rect l="l" t="t" r="r" b="b"/>
              <a:pathLst>
                <a:path w="3043438" h="1423333">
                  <a:moveTo>
                    <a:pt x="0" y="0"/>
                  </a:moveTo>
                  <a:cubicBezTo>
                    <a:pt x="644085" y="155107"/>
                    <a:pt x="1288170" y="310214"/>
                    <a:pt x="1795410" y="547436"/>
                  </a:cubicBezTo>
                  <a:cubicBezTo>
                    <a:pt x="2302650" y="784658"/>
                    <a:pt x="3043438" y="1423333"/>
                    <a:pt x="3043438" y="1423333"/>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21" name="Group 20"/>
            <p:cNvGrpSpPr/>
            <p:nvPr/>
          </p:nvGrpSpPr>
          <p:grpSpPr>
            <a:xfrm>
              <a:off x="6764308" y="4357642"/>
              <a:ext cx="1456789" cy="1456789"/>
              <a:chOff x="6764308" y="4357642"/>
              <a:chExt cx="1456789" cy="1456789"/>
            </a:xfrm>
          </p:grpSpPr>
          <p:pic>
            <p:nvPicPr>
              <p:cNvPr id="49" name="Picture 48" descr="tv.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764308" y="4357642"/>
                <a:ext cx="1456789" cy="1456789"/>
              </a:xfrm>
              <a:prstGeom prst="rect">
                <a:avLst/>
              </a:prstGeom>
            </p:spPr>
          </p:pic>
          <p:sp>
            <p:nvSpPr>
              <p:cNvPr id="393" name="TextBox 392"/>
              <p:cNvSpPr txBox="1"/>
              <p:nvPr/>
            </p:nvSpPr>
            <p:spPr>
              <a:xfrm>
                <a:off x="7048792" y="4747521"/>
                <a:ext cx="918510" cy="400110"/>
              </a:xfrm>
              <a:prstGeom prst="rect">
                <a:avLst/>
              </a:prstGeom>
              <a:noFill/>
            </p:spPr>
            <p:txBody>
              <a:bodyPr wrap="square" rtlCol="0">
                <a:spAutoFit/>
              </a:bodyPr>
              <a:lstStyle/>
              <a:p>
                <a:pPr algn="ctr"/>
                <a:r>
                  <a:rPr lang="en-US" sz="1000" dirty="0" smtClean="0">
                    <a:solidFill>
                      <a:schemeClr val="bg1"/>
                    </a:solidFill>
                  </a:rPr>
                  <a:t>A Good Man Goes to War</a:t>
                </a:r>
                <a:endParaRPr lang="en-US" sz="1000" dirty="0">
                  <a:solidFill>
                    <a:schemeClr val="bg1"/>
                  </a:solidFill>
                </a:endParaRPr>
              </a:p>
            </p:txBody>
          </p:sp>
        </p:grpSp>
        <p:sp>
          <p:nvSpPr>
            <p:cNvPr id="381" name="Freeform 380"/>
            <p:cNvSpPr/>
            <p:nvPr/>
          </p:nvSpPr>
          <p:spPr>
            <a:xfrm>
              <a:off x="6402428" y="1423334"/>
              <a:ext cx="1326593" cy="2978050"/>
            </a:xfrm>
            <a:custGeom>
              <a:avLst/>
              <a:gdLst>
                <a:gd name="connsiteX0" fmla="*/ 0 w 1372045"/>
                <a:gd name="connsiteY0" fmla="*/ 0 h 2846665"/>
                <a:gd name="connsiteX1" fmla="*/ 1302767 w 1372045"/>
                <a:gd name="connsiteY1" fmla="*/ 952538 h 2846665"/>
                <a:gd name="connsiteX2" fmla="*/ 1204238 w 1372045"/>
                <a:gd name="connsiteY2" fmla="*/ 2846665 h 2846665"/>
                <a:gd name="connsiteX3" fmla="*/ 1204238 w 1372045"/>
                <a:gd name="connsiteY3" fmla="*/ 2846665 h 2846665"/>
                <a:gd name="connsiteX4" fmla="*/ 1204238 w 1372045"/>
                <a:gd name="connsiteY4" fmla="*/ 2846665 h 28466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2045" h="2846665">
                  <a:moveTo>
                    <a:pt x="0" y="0"/>
                  </a:moveTo>
                  <a:cubicBezTo>
                    <a:pt x="551030" y="239047"/>
                    <a:pt x="1102061" y="478094"/>
                    <a:pt x="1302767" y="952538"/>
                  </a:cubicBezTo>
                  <a:cubicBezTo>
                    <a:pt x="1503473" y="1426982"/>
                    <a:pt x="1204238" y="2846665"/>
                    <a:pt x="1204238" y="2846665"/>
                  </a:cubicBezTo>
                  <a:lnTo>
                    <a:pt x="1204238" y="2846665"/>
                  </a:lnTo>
                  <a:lnTo>
                    <a:pt x="1204238" y="2846665"/>
                  </a:ln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88" name="Freeform 387"/>
            <p:cNvSpPr/>
            <p:nvPr/>
          </p:nvSpPr>
          <p:spPr>
            <a:xfrm>
              <a:off x="6645207" y="3308985"/>
              <a:ext cx="634963" cy="1136192"/>
            </a:xfrm>
            <a:custGeom>
              <a:avLst/>
              <a:gdLst>
                <a:gd name="connsiteX0" fmla="*/ 0 w 864862"/>
                <a:gd name="connsiteY0" fmla="*/ 0 h 1302897"/>
                <a:gd name="connsiteX1" fmla="*/ 591171 w 864862"/>
                <a:gd name="connsiteY1" fmla="*/ 339410 h 1302897"/>
                <a:gd name="connsiteX2" fmla="*/ 864862 w 864862"/>
                <a:gd name="connsiteY2" fmla="*/ 1302897 h 1302897"/>
              </a:gdLst>
              <a:ahLst/>
              <a:cxnLst>
                <a:cxn ang="0">
                  <a:pos x="connsiteX0" y="connsiteY0"/>
                </a:cxn>
                <a:cxn ang="0">
                  <a:pos x="connsiteX1" y="connsiteY1"/>
                </a:cxn>
                <a:cxn ang="0">
                  <a:pos x="connsiteX2" y="connsiteY2"/>
                </a:cxn>
              </a:cxnLst>
              <a:rect l="l" t="t" r="r" b="b"/>
              <a:pathLst>
                <a:path w="864862" h="1302897">
                  <a:moveTo>
                    <a:pt x="0" y="0"/>
                  </a:moveTo>
                  <a:cubicBezTo>
                    <a:pt x="223513" y="61130"/>
                    <a:pt x="447027" y="122261"/>
                    <a:pt x="591171" y="339410"/>
                  </a:cubicBezTo>
                  <a:cubicBezTo>
                    <a:pt x="735315" y="556559"/>
                    <a:pt x="864862" y="1302897"/>
                    <a:pt x="864862" y="1302897"/>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89" name="Freeform 388"/>
            <p:cNvSpPr/>
            <p:nvPr/>
          </p:nvSpPr>
          <p:spPr>
            <a:xfrm>
              <a:off x="4400942" y="5326888"/>
              <a:ext cx="2572690" cy="777419"/>
            </a:xfrm>
            <a:custGeom>
              <a:avLst/>
              <a:gdLst>
                <a:gd name="connsiteX0" fmla="*/ 0 w 3076281"/>
                <a:gd name="connsiteY0" fmla="*/ 777358 h 914622"/>
                <a:gd name="connsiteX1" fmla="*/ 1762567 w 3076281"/>
                <a:gd name="connsiteY1" fmla="*/ 853999 h 914622"/>
                <a:gd name="connsiteX2" fmla="*/ 3076281 w 3076281"/>
                <a:gd name="connsiteY2" fmla="*/ 0 h 914622"/>
              </a:gdLst>
              <a:ahLst/>
              <a:cxnLst>
                <a:cxn ang="0">
                  <a:pos x="connsiteX0" y="connsiteY0"/>
                </a:cxn>
                <a:cxn ang="0">
                  <a:pos x="connsiteX1" y="connsiteY1"/>
                </a:cxn>
                <a:cxn ang="0">
                  <a:pos x="connsiteX2" y="connsiteY2"/>
                </a:cxn>
              </a:cxnLst>
              <a:rect l="l" t="t" r="r" b="b"/>
              <a:pathLst>
                <a:path w="3076281" h="914622">
                  <a:moveTo>
                    <a:pt x="0" y="777358"/>
                  </a:moveTo>
                  <a:cubicBezTo>
                    <a:pt x="624927" y="880458"/>
                    <a:pt x="1249854" y="983559"/>
                    <a:pt x="1762567" y="853999"/>
                  </a:cubicBezTo>
                  <a:cubicBezTo>
                    <a:pt x="2275280" y="724439"/>
                    <a:pt x="3076281" y="0"/>
                    <a:pt x="3076281"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0" name="Freeform 389"/>
            <p:cNvSpPr/>
            <p:nvPr/>
          </p:nvSpPr>
          <p:spPr>
            <a:xfrm>
              <a:off x="5419278" y="4981662"/>
              <a:ext cx="1455829" cy="231663"/>
            </a:xfrm>
            <a:custGeom>
              <a:avLst/>
              <a:gdLst>
                <a:gd name="connsiteX0" fmla="*/ 0 w 1751620"/>
                <a:gd name="connsiteY0" fmla="*/ 10949 h 109535"/>
                <a:gd name="connsiteX1" fmla="*/ 930548 w 1751620"/>
                <a:gd name="connsiteY1" fmla="*/ 109487 h 109535"/>
                <a:gd name="connsiteX2" fmla="*/ 1751620 w 1751620"/>
                <a:gd name="connsiteY2" fmla="*/ 0 h 109535"/>
              </a:gdLst>
              <a:ahLst/>
              <a:cxnLst>
                <a:cxn ang="0">
                  <a:pos x="connsiteX0" y="connsiteY0"/>
                </a:cxn>
                <a:cxn ang="0">
                  <a:pos x="connsiteX1" y="connsiteY1"/>
                </a:cxn>
                <a:cxn ang="0">
                  <a:pos x="connsiteX2" y="connsiteY2"/>
                </a:cxn>
              </a:cxnLst>
              <a:rect l="l" t="t" r="r" b="b"/>
              <a:pathLst>
                <a:path w="1751620" h="109535">
                  <a:moveTo>
                    <a:pt x="0" y="10949"/>
                  </a:moveTo>
                  <a:cubicBezTo>
                    <a:pt x="319305" y="61130"/>
                    <a:pt x="638611" y="111312"/>
                    <a:pt x="930548" y="109487"/>
                  </a:cubicBezTo>
                  <a:cubicBezTo>
                    <a:pt x="1222485" y="107662"/>
                    <a:pt x="1751620" y="0"/>
                    <a:pt x="175162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8" name="TextBox 407"/>
            <p:cNvSpPr txBox="1"/>
            <p:nvPr/>
          </p:nvSpPr>
          <p:spPr>
            <a:xfrm>
              <a:off x="7700201" y="2116514"/>
              <a:ext cx="1222112" cy="646331"/>
            </a:xfrm>
            <a:prstGeom prst="rect">
              <a:avLst/>
            </a:prstGeom>
            <a:noFill/>
          </p:spPr>
          <p:txBody>
            <a:bodyPr wrap="square" rtlCol="0">
              <a:spAutoFit/>
            </a:bodyPr>
            <a:lstStyle/>
            <a:p>
              <a:r>
                <a:rPr lang="en-US" dirty="0">
                  <a:solidFill>
                    <a:srgbClr val="FFFFFF"/>
                  </a:solidFill>
                </a:rPr>
                <a:t>a</a:t>
              </a:r>
              <a:r>
                <a:rPr lang="en-US" dirty="0" smtClean="0">
                  <a:solidFill>
                    <a:srgbClr val="FFFFFF"/>
                  </a:solidFill>
                </a:rPr>
                <a:t>ppeared </a:t>
              </a:r>
            </a:p>
            <a:p>
              <a:r>
                <a:rPr lang="en-US" dirty="0" smtClean="0">
                  <a:solidFill>
                    <a:srgbClr val="FFFFFF"/>
                  </a:solidFill>
                </a:rPr>
                <a:t>in</a:t>
              </a:r>
              <a:endParaRPr lang="en-US" dirty="0">
                <a:solidFill>
                  <a:srgbClr val="FFFFFF"/>
                </a:solidFill>
              </a:endParaRPr>
            </a:p>
          </p:txBody>
        </p:sp>
        <p:sp>
          <p:nvSpPr>
            <p:cNvPr id="409" name="TextBox 408"/>
            <p:cNvSpPr txBox="1"/>
            <p:nvPr/>
          </p:nvSpPr>
          <p:spPr>
            <a:xfrm>
              <a:off x="6681165" y="2750670"/>
              <a:ext cx="1222112" cy="646331"/>
            </a:xfrm>
            <a:prstGeom prst="rect">
              <a:avLst/>
            </a:prstGeom>
            <a:noFill/>
          </p:spPr>
          <p:txBody>
            <a:bodyPr wrap="square" rtlCol="0">
              <a:spAutoFit/>
            </a:bodyPr>
            <a:lstStyle/>
            <a:p>
              <a:r>
                <a:rPr lang="en-US" dirty="0">
                  <a:solidFill>
                    <a:srgbClr val="FFFFFF"/>
                  </a:solidFill>
                </a:rPr>
                <a:t>a</a:t>
              </a:r>
              <a:r>
                <a:rPr lang="en-US" dirty="0" smtClean="0">
                  <a:solidFill>
                    <a:srgbClr val="FFFFFF"/>
                  </a:solidFill>
                </a:rPr>
                <a:t>ppeared </a:t>
              </a:r>
            </a:p>
            <a:p>
              <a:r>
                <a:rPr lang="en-US" dirty="0" smtClean="0">
                  <a:solidFill>
                    <a:srgbClr val="FFFFFF"/>
                  </a:solidFill>
                </a:rPr>
                <a:t>in</a:t>
              </a:r>
              <a:endParaRPr lang="en-US" dirty="0">
                <a:solidFill>
                  <a:srgbClr val="FFFFFF"/>
                </a:solidFill>
              </a:endParaRPr>
            </a:p>
          </p:txBody>
        </p:sp>
        <p:sp>
          <p:nvSpPr>
            <p:cNvPr id="413" name="TextBox 412"/>
            <p:cNvSpPr txBox="1"/>
            <p:nvPr/>
          </p:nvSpPr>
          <p:spPr>
            <a:xfrm>
              <a:off x="5423087" y="4478024"/>
              <a:ext cx="1222112" cy="646331"/>
            </a:xfrm>
            <a:prstGeom prst="rect">
              <a:avLst/>
            </a:prstGeom>
            <a:noFill/>
          </p:spPr>
          <p:txBody>
            <a:bodyPr wrap="square" rtlCol="0">
              <a:spAutoFit/>
            </a:bodyPr>
            <a:lstStyle/>
            <a:p>
              <a:pPr algn="r"/>
              <a:r>
                <a:rPr lang="en-US" dirty="0">
                  <a:solidFill>
                    <a:srgbClr val="FFFFFF"/>
                  </a:solidFill>
                </a:rPr>
                <a:t>a</a:t>
              </a:r>
              <a:r>
                <a:rPr lang="en-US" dirty="0" smtClean="0">
                  <a:solidFill>
                    <a:srgbClr val="FFFFFF"/>
                  </a:solidFill>
                </a:rPr>
                <a:t>ppeared </a:t>
              </a:r>
            </a:p>
            <a:p>
              <a:pPr algn="r"/>
              <a:r>
                <a:rPr lang="en-US" dirty="0" smtClean="0">
                  <a:solidFill>
                    <a:srgbClr val="FFFFFF"/>
                  </a:solidFill>
                </a:rPr>
                <a:t>in</a:t>
              </a:r>
              <a:endParaRPr lang="en-US" dirty="0">
                <a:solidFill>
                  <a:srgbClr val="FFFFFF"/>
                </a:solidFill>
              </a:endParaRPr>
            </a:p>
          </p:txBody>
        </p:sp>
        <p:sp>
          <p:nvSpPr>
            <p:cNvPr id="414" name="TextBox 413"/>
            <p:cNvSpPr txBox="1"/>
            <p:nvPr/>
          </p:nvSpPr>
          <p:spPr>
            <a:xfrm>
              <a:off x="6132611" y="5805500"/>
              <a:ext cx="1222112" cy="646331"/>
            </a:xfrm>
            <a:prstGeom prst="rect">
              <a:avLst/>
            </a:prstGeom>
            <a:noFill/>
          </p:spPr>
          <p:txBody>
            <a:bodyPr wrap="square" rtlCol="0">
              <a:spAutoFit/>
            </a:bodyPr>
            <a:lstStyle/>
            <a:p>
              <a:r>
                <a:rPr lang="en-US" dirty="0">
                  <a:solidFill>
                    <a:srgbClr val="FFFFFF"/>
                  </a:solidFill>
                </a:rPr>
                <a:t>a</a:t>
              </a:r>
              <a:r>
                <a:rPr lang="en-US" dirty="0" smtClean="0">
                  <a:solidFill>
                    <a:srgbClr val="FFFFFF"/>
                  </a:solidFill>
                </a:rPr>
                <a:t>ppeared </a:t>
              </a:r>
            </a:p>
            <a:p>
              <a:r>
                <a:rPr lang="en-US" dirty="0" smtClean="0">
                  <a:solidFill>
                    <a:srgbClr val="FFFFFF"/>
                  </a:solidFill>
                </a:rPr>
                <a:t>in</a:t>
              </a:r>
              <a:endParaRPr lang="en-US" dirty="0">
                <a:solidFill>
                  <a:srgbClr val="FFFFFF"/>
                </a:solidFill>
              </a:endParaRPr>
            </a:p>
          </p:txBody>
        </p:sp>
      </p:grpSp>
      <p:grpSp>
        <p:nvGrpSpPr>
          <p:cNvPr id="19" name="Group 18"/>
          <p:cNvGrpSpPr/>
          <p:nvPr/>
        </p:nvGrpSpPr>
        <p:grpSpPr>
          <a:xfrm>
            <a:off x="-17882" y="3197020"/>
            <a:ext cx="5623066" cy="2929152"/>
            <a:chOff x="-17882" y="3197020"/>
            <a:chExt cx="5623066" cy="2929152"/>
          </a:xfrm>
        </p:grpSpPr>
        <p:sp>
          <p:nvSpPr>
            <p:cNvPr id="380" name="Freeform 379"/>
            <p:cNvSpPr/>
            <p:nvPr/>
          </p:nvSpPr>
          <p:spPr>
            <a:xfrm>
              <a:off x="1080645" y="3977221"/>
              <a:ext cx="320649" cy="862106"/>
            </a:xfrm>
            <a:custGeom>
              <a:avLst/>
              <a:gdLst>
                <a:gd name="connsiteX0" fmla="*/ 79801 w 320649"/>
                <a:gd name="connsiteY0" fmla="*/ 0 h 1062025"/>
                <a:gd name="connsiteX1" fmla="*/ 14115 w 320649"/>
                <a:gd name="connsiteY1" fmla="*/ 558384 h 1062025"/>
                <a:gd name="connsiteX2" fmla="*/ 320649 w 320649"/>
                <a:gd name="connsiteY2" fmla="*/ 1062025 h 1062025"/>
              </a:gdLst>
              <a:ahLst/>
              <a:cxnLst>
                <a:cxn ang="0">
                  <a:pos x="connsiteX0" y="connsiteY0"/>
                </a:cxn>
                <a:cxn ang="0">
                  <a:pos x="connsiteX1" y="connsiteY1"/>
                </a:cxn>
                <a:cxn ang="0">
                  <a:pos x="connsiteX2" y="connsiteY2"/>
                </a:cxn>
              </a:cxnLst>
              <a:rect l="l" t="t" r="r" b="b"/>
              <a:pathLst>
                <a:path w="320649" h="1062025">
                  <a:moveTo>
                    <a:pt x="79801" y="0"/>
                  </a:moveTo>
                  <a:cubicBezTo>
                    <a:pt x="26887" y="190690"/>
                    <a:pt x="-26026" y="381380"/>
                    <a:pt x="14115" y="558384"/>
                  </a:cubicBezTo>
                  <a:cubicBezTo>
                    <a:pt x="54256" y="735388"/>
                    <a:pt x="320649" y="1062025"/>
                    <a:pt x="320649" y="1062025"/>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1" name="Freeform 390"/>
            <p:cNvSpPr/>
            <p:nvPr/>
          </p:nvSpPr>
          <p:spPr>
            <a:xfrm>
              <a:off x="1729726" y="3197020"/>
              <a:ext cx="1488875" cy="1521871"/>
            </a:xfrm>
            <a:custGeom>
              <a:avLst/>
              <a:gdLst>
                <a:gd name="connsiteX0" fmla="*/ 1488876 w 1488876"/>
                <a:gd name="connsiteY0" fmla="*/ 0 h 1521871"/>
                <a:gd name="connsiteX1" fmla="*/ 536433 w 1488876"/>
                <a:gd name="connsiteY1" fmla="*/ 558384 h 1521871"/>
                <a:gd name="connsiteX2" fmla="*/ 0 w 1488876"/>
                <a:gd name="connsiteY2" fmla="*/ 1521871 h 1521871"/>
              </a:gdLst>
              <a:ahLst/>
              <a:cxnLst>
                <a:cxn ang="0">
                  <a:pos x="connsiteX0" y="connsiteY0"/>
                </a:cxn>
                <a:cxn ang="0">
                  <a:pos x="connsiteX1" y="connsiteY1"/>
                </a:cxn>
                <a:cxn ang="0">
                  <a:pos x="connsiteX2" y="connsiteY2"/>
                </a:cxn>
              </a:cxnLst>
              <a:rect l="l" t="t" r="r" b="b"/>
              <a:pathLst>
                <a:path w="1488876" h="1521871">
                  <a:moveTo>
                    <a:pt x="1488876" y="0"/>
                  </a:moveTo>
                  <a:cubicBezTo>
                    <a:pt x="1136727" y="152369"/>
                    <a:pt x="784579" y="304739"/>
                    <a:pt x="536433" y="558384"/>
                  </a:cubicBezTo>
                  <a:cubicBezTo>
                    <a:pt x="288287" y="812029"/>
                    <a:pt x="0" y="1521871"/>
                    <a:pt x="0" y="1521871"/>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8" name="Freeform 397"/>
            <p:cNvSpPr/>
            <p:nvPr/>
          </p:nvSpPr>
          <p:spPr>
            <a:xfrm>
              <a:off x="2211421" y="3415994"/>
              <a:ext cx="3393763" cy="1510923"/>
            </a:xfrm>
            <a:custGeom>
              <a:avLst/>
              <a:gdLst>
                <a:gd name="connsiteX0" fmla="*/ 3393763 w 3393763"/>
                <a:gd name="connsiteY0" fmla="*/ 0 h 1510923"/>
                <a:gd name="connsiteX1" fmla="*/ 908653 w 3393763"/>
                <a:gd name="connsiteY1" fmla="*/ 843051 h 1510923"/>
                <a:gd name="connsiteX2" fmla="*/ 0 w 3393763"/>
                <a:gd name="connsiteY2" fmla="*/ 1510923 h 1510923"/>
              </a:gdLst>
              <a:ahLst/>
              <a:cxnLst>
                <a:cxn ang="0">
                  <a:pos x="connsiteX0" y="connsiteY0"/>
                </a:cxn>
                <a:cxn ang="0">
                  <a:pos x="connsiteX1" y="connsiteY1"/>
                </a:cxn>
                <a:cxn ang="0">
                  <a:pos x="connsiteX2" y="connsiteY2"/>
                </a:cxn>
              </a:cxnLst>
              <a:rect l="l" t="t" r="r" b="b"/>
              <a:pathLst>
                <a:path w="3393763" h="1510923">
                  <a:moveTo>
                    <a:pt x="3393763" y="0"/>
                  </a:moveTo>
                  <a:cubicBezTo>
                    <a:pt x="2434021" y="295615"/>
                    <a:pt x="1474280" y="591231"/>
                    <a:pt x="908653" y="843051"/>
                  </a:cubicBezTo>
                  <a:cubicBezTo>
                    <a:pt x="343026" y="1094872"/>
                    <a:pt x="0" y="1510923"/>
                    <a:pt x="0" y="1510923"/>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18" name="Group 17"/>
            <p:cNvGrpSpPr/>
            <p:nvPr/>
          </p:nvGrpSpPr>
          <p:grpSpPr>
            <a:xfrm>
              <a:off x="1028322" y="4669383"/>
              <a:ext cx="1456789" cy="1456789"/>
              <a:chOff x="1028322" y="4669383"/>
              <a:chExt cx="1456789" cy="1456789"/>
            </a:xfrm>
          </p:grpSpPr>
          <p:pic>
            <p:nvPicPr>
              <p:cNvPr id="12" name="Picture 11" descr="tv.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28322" y="4669383"/>
                <a:ext cx="1456789" cy="1456789"/>
              </a:xfrm>
              <a:prstGeom prst="rect">
                <a:avLst/>
              </a:prstGeom>
            </p:spPr>
          </p:pic>
          <p:sp>
            <p:nvSpPr>
              <p:cNvPr id="394" name="TextBox 393"/>
              <p:cNvSpPr txBox="1"/>
              <p:nvPr/>
            </p:nvSpPr>
            <p:spPr>
              <a:xfrm>
                <a:off x="1314255" y="5061663"/>
                <a:ext cx="918510" cy="400110"/>
              </a:xfrm>
              <a:prstGeom prst="rect">
                <a:avLst/>
              </a:prstGeom>
              <a:noFill/>
            </p:spPr>
            <p:txBody>
              <a:bodyPr wrap="square" rtlCol="0">
                <a:spAutoFit/>
              </a:bodyPr>
              <a:lstStyle/>
              <a:p>
                <a:pPr algn="ctr"/>
                <a:r>
                  <a:rPr lang="en-US" sz="1000" dirty="0" smtClean="0">
                    <a:solidFill>
                      <a:schemeClr val="bg1"/>
                    </a:solidFill>
                  </a:rPr>
                  <a:t>Victory of </a:t>
                </a:r>
              </a:p>
              <a:p>
                <a:pPr algn="ctr"/>
                <a:r>
                  <a:rPr lang="en-US" sz="1000" dirty="0" smtClean="0">
                    <a:solidFill>
                      <a:schemeClr val="bg1"/>
                    </a:solidFill>
                  </a:rPr>
                  <a:t>the </a:t>
                </a:r>
                <a:r>
                  <a:rPr lang="en-US" sz="1000" dirty="0" err="1" smtClean="0">
                    <a:solidFill>
                      <a:schemeClr val="bg1"/>
                    </a:solidFill>
                  </a:rPr>
                  <a:t>Daleks</a:t>
                </a:r>
                <a:endParaRPr lang="en-US" sz="1000" dirty="0">
                  <a:solidFill>
                    <a:schemeClr val="bg1"/>
                  </a:solidFill>
                </a:endParaRPr>
              </a:p>
            </p:txBody>
          </p:sp>
        </p:grpSp>
        <p:sp>
          <p:nvSpPr>
            <p:cNvPr id="415" name="TextBox 414"/>
            <p:cNvSpPr txBox="1"/>
            <p:nvPr/>
          </p:nvSpPr>
          <p:spPr>
            <a:xfrm>
              <a:off x="2255209" y="3602122"/>
              <a:ext cx="1222112" cy="646331"/>
            </a:xfrm>
            <a:prstGeom prst="rect">
              <a:avLst/>
            </a:prstGeom>
            <a:noFill/>
          </p:spPr>
          <p:txBody>
            <a:bodyPr wrap="square" rtlCol="0">
              <a:spAutoFit/>
            </a:bodyPr>
            <a:lstStyle/>
            <a:p>
              <a:r>
                <a:rPr lang="en-US" dirty="0">
                  <a:solidFill>
                    <a:srgbClr val="FFFFFF"/>
                  </a:solidFill>
                </a:rPr>
                <a:t>a</a:t>
              </a:r>
              <a:r>
                <a:rPr lang="en-US" dirty="0" smtClean="0">
                  <a:solidFill>
                    <a:srgbClr val="FFFFFF"/>
                  </a:solidFill>
                </a:rPr>
                <a:t>ppeared </a:t>
              </a:r>
            </a:p>
            <a:p>
              <a:r>
                <a:rPr lang="en-US" dirty="0" smtClean="0">
                  <a:solidFill>
                    <a:srgbClr val="FFFFFF"/>
                  </a:solidFill>
                </a:rPr>
                <a:t>in</a:t>
              </a:r>
              <a:endParaRPr lang="en-US" dirty="0">
                <a:solidFill>
                  <a:srgbClr val="FFFFFF"/>
                </a:solidFill>
              </a:endParaRPr>
            </a:p>
          </p:txBody>
        </p:sp>
        <p:sp>
          <p:nvSpPr>
            <p:cNvPr id="416" name="TextBox 415"/>
            <p:cNvSpPr txBox="1"/>
            <p:nvPr/>
          </p:nvSpPr>
          <p:spPr>
            <a:xfrm>
              <a:off x="-17882" y="4502845"/>
              <a:ext cx="1222112" cy="646331"/>
            </a:xfrm>
            <a:prstGeom prst="rect">
              <a:avLst/>
            </a:prstGeom>
            <a:noFill/>
          </p:spPr>
          <p:txBody>
            <a:bodyPr wrap="square" rtlCol="0">
              <a:spAutoFit/>
            </a:bodyPr>
            <a:lstStyle/>
            <a:p>
              <a:pPr algn="r"/>
              <a:r>
                <a:rPr lang="en-US" dirty="0">
                  <a:solidFill>
                    <a:srgbClr val="FFFFFF"/>
                  </a:solidFill>
                </a:rPr>
                <a:t>a</a:t>
              </a:r>
              <a:r>
                <a:rPr lang="en-US" dirty="0" smtClean="0">
                  <a:solidFill>
                    <a:srgbClr val="FFFFFF"/>
                  </a:solidFill>
                </a:rPr>
                <a:t>ppeared </a:t>
              </a:r>
            </a:p>
            <a:p>
              <a:pPr algn="r"/>
              <a:r>
                <a:rPr lang="en-US" dirty="0" smtClean="0">
                  <a:solidFill>
                    <a:srgbClr val="FFFFFF"/>
                  </a:solidFill>
                </a:rPr>
                <a:t>in</a:t>
              </a:r>
              <a:endParaRPr lang="en-US" dirty="0">
                <a:solidFill>
                  <a:srgbClr val="FFFFFF"/>
                </a:solidFill>
              </a:endParaRPr>
            </a:p>
          </p:txBody>
        </p:sp>
      </p:grpSp>
      <p:grpSp>
        <p:nvGrpSpPr>
          <p:cNvPr id="13" name="Group 12"/>
          <p:cNvGrpSpPr/>
          <p:nvPr/>
        </p:nvGrpSpPr>
        <p:grpSpPr>
          <a:xfrm>
            <a:off x="3984939" y="884902"/>
            <a:ext cx="2853876" cy="3092319"/>
            <a:chOff x="3984939" y="884902"/>
            <a:chExt cx="2853876" cy="3092319"/>
          </a:xfrm>
        </p:grpSpPr>
        <p:sp>
          <p:nvSpPr>
            <p:cNvPr id="399" name="Freeform 398"/>
            <p:cNvSpPr/>
            <p:nvPr/>
          </p:nvSpPr>
          <p:spPr>
            <a:xfrm>
              <a:off x="4313364" y="2877902"/>
              <a:ext cx="1226134" cy="198682"/>
            </a:xfrm>
            <a:custGeom>
              <a:avLst/>
              <a:gdLst>
                <a:gd name="connsiteX0" fmla="*/ 1226134 w 1226134"/>
                <a:gd name="connsiteY0" fmla="*/ 198682 h 198682"/>
                <a:gd name="connsiteX1" fmla="*/ 580224 w 1226134"/>
                <a:gd name="connsiteY1" fmla="*/ 1605 h 198682"/>
                <a:gd name="connsiteX2" fmla="*/ 0 w 1226134"/>
                <a:gd name="connsiteY2" fmla="*/ 100144 h 198682"/>
              </a:gdLst>
              <a:ahLst/>
              <a:cxnLst>
                <a:cxn ang="0">
                  <a:pos x="connsiteX0" y="connsiteY0"/>
                </a:cxn>
                <a:cxn ang="0">
                  <a:pos x="connsiteX1" y="connsiteY1"/>
                </a:cxn>
                <a:cxn ang="0">
                  <a:pos x="connsiteX2" y="connsiteY2"/>
                </a:cxn>
              </a:cxnLst>
              <a:rect l="l" t="t" r="r" b="b"/>
              <a:pathLst>
                <a:path w="1226134" h="198682">
                  <a:moveTo>
                    <a:pt x="1226134" y="198682"/>
                  </a:moveTo>
                  <a:cubicBezTo>
                    <a:pt x="1005357" y="108355"/>
                    <a:pt x="784580" y="18028"/>
                    <a:pt x="580224" y="1605"/>
                  </a:cubicBezTo>
                  <a:cubicBezTo>
                    <a:pt x="375868" y="-14818"/>
                    <a:pt x="0" y="100144"/>
                    <a:pt x="0" y="100144"/>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0" name="Freeform 399"/>
            <p:cNvSpPr/>
            <p:nvPr/>
          </p:nvSpPr>
          <p:spPr>
            <a:xfrm>
              <a:off x="3984939" y="1445230"/>
              <a:ext cx="1346557" cy="1116769"/>
            </a:xfrm>
            <a:custGeom>
              <a:avLst/>
              <a:gdLst>
                <a:gd name="connsiteX0" fmla="*/ 1346557 w 1346557"/>
                <a:gd name="connsiteY0" fmla="*/ 0 h 1116769"/>
                <a:gd name="connsiteX1" fmla="*/ 591172 w 1346557"/>
                <a:gd name="connsiteY1" fmla="*/ 262769 h 1116769"/>
                <a:gd name="connsiteX2" fmla="*/ 0 w 1346557"/>
                <a:gd name="connsiteY2" fmla="*/ 1116769 h 1116769"/>
              </a:gdLst>
              <a:ahLst/>
              <a:cxnLst>
                <a:cxn ang="0">
                  <a:pos x="connsiteX0" y="connsiteY0"/>
                </a:cxn>
                <a:cxn ang="0">
                  <a:pos x="connsiteX1" y="connsiteY1"/>
                </a:cxn>
                <a:cxn ang="0">
                  <a:pos x="connsiteX2" y="connsiteY2"/>
                </a:cxn>
              </a:cxnLst>
              <a:rect l="l" t="t" r="r" b="b"/>
              <a:pathLst>
                <a:path w="1346557" h="1116769">
                  <a:moveTo>
                    <a:pt x="1346557" y="0"/>
                  </a:moveTo>
                  <a:cubicBezTo>
                    <a:pt x="1081077" y="38320"/>
                    <a:pt x="815598" y="76641"/>
                    <a:pt x="591172" y="262769"/>
                  </a:cubicBezTo>
                  <a:cubicBezTo>
                    <a:pt x="366746" y="448897"/>
                    <a:pt x="0" y="1116769"/>
                    <a:pt x="0" y="1116769"/>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367" name="Picture 366" descr="rory.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188418" y="884902"/>
              <a:ext cx="1456789" cy="1456789"/>
            </a:xfrm>
            <a:prstGeom prst="rect">
              <a:avLst/>
            </a:prstGeom>
          </p:spPr>
        </p:pic>
        <p:pic>
          <p:nvPicPr>
            <p:cNvPr id="4" name="Picture 3" descr="amy.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382026" y="2520432"/>
              <a:ext cx="1456789" cy="1456789"/>
            </a:xfrm>
            <a:prstGeom prst="rect">
              <a:avLst/>
            </a:prstGeom>
          </p:spPr>
        </p:pic>
        <p:sp>
          <p:nvSpPr>
            <p:cNvPr id="404" name="TextBox 403"/>
            <p:cNvSpPr txBox="1"/>
            <p:nvPr/>
          </p:nvSpPr>
          <p:spPr>
            <a:xfrm>
              <a:off x="4308937" y="1845447"/>
              <a:ext cx="1296244" cy="369332"/>
            </a:xfrm>
            <a:prstGeom prst="rect">
              <a:avLst/>
            </a:prstGeom>
            <a:noFill/>
          </p:spPr>
          <p:txBody>
            <a:bodyPr wrap="square" rtlCol="0">
              <a:spAutoFit/>
            </a:bodyPr>
            <a:lstStyle/>
            <a:p>
              <a:r>
                <a:rPr lang="en-US" dirty="0" smtClean="0">
                  <a:solidFill>
                    <a:srgbClr val="FFFFFF"/>
                  </a:solidFill>
                </a:rPr>
                <a:t>companion</a:t>
              </a:r>
              <a:endParaRPr lang="en-US" dirty="0">
                <a:solidFill>
                  <a:srgbClr val="FFFFFF"/>
                </a:solidFill>
              </a:endParaRPr>
            </a:p>
          </p:txBody>
        </p:sp>
        <p:sp>
          <p:nvSpPr>
            <p:cNvPr id="405" name="TextBox 404"/>
            <p:cNvSpPr txBox="1"/>
            <p:nvPr/>
          </p:nvSpPr>
          <p:spPr>
            <a:xfrm>
              <a:off x="4373753" y="2501501"/>
              <a:ext cx="1296244" cy="369332"/>
            </a:xfrm>
            <a:prstGeom prst="rect">
              <a:avLst/>
            </a:prstGeom>
            <a:noFill/>
          </p:spPr>
          <p:txBody>
            <a:bodyPr wrap="square" rtlCol="0">
              <a:spAutoFit/>
            </a:bodyPr>
            <a:lstStyle/>
            <a:p>
              <a:r>
                <a:rPr lang="en-US" dirty="0" smtClean="0">
                  <a:solidFill>
                    <a:srgbClr val="FFFFFF"/>
                  </a:solidFill>
                </a:rPr>
                <a:t>companion</a:t>
              </a:r>
              <a:endParaRPr lang="en-US" dirty="0">
                <a:solidFill>
                  <a:srgbClr val="FFFFFF"/>
                </a:solidFill>
              </a:endParaRPr>
            </a:p>
          </p:txBody>
        </p:sp>
      </p:grpSp>
      <p:pic>
        <p:nvPicPr>
          <p:cNvPr id="8" name="Picture 7" descr="doctor.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000086" y="2476876"/>
            <a:ext cx="1456789" cy="1456789"/>
          </a:xfrm>
          <a:prstGeom prst="rect">
            <a:avLst/>
          </a:prstGeom>
        </p:spPr>
      </p:pic>
      <p:grpSp>
        <p:nvGrpSpPr>
          <p:cNvPr id="17" name="Group 16"/>
          <p:cNvGrpSpPr/>
          <p:nvPr/>
        </p:nvGrpSpPr>
        <p:grpSpPr>
          <a:xfrm>
            <a:off x="3944081" y="3613070"/>
            <a:ext cx="1725951" cy="2093653"/>
            <a:chOff x="3944081" y="3613070"/>
            <a:chExt cx="1725951" cy="2093653"/>
          </a:xfrm>
        </p:grpSpPr>
        <p:sp>
          <p:nvSpPr>
            <p:cNvPr id="385" name="Freeform 384"/>
            <p:cNvSpPr/>
            <p:nvPr/>
          </p:nvSpPr>
          <p:spPr>
            <a:xfrm>
              <a:off x="3944081" y="3613070"/>
              <a:ext cx="610881" cy="832107"/>
            </a:xfrm>
            <a:custGeom>
              <a:avLst/>
              <a:gdLst>
                <a:gd name="connsiteX0" fmla="*/ 0 w 602120"/>
                <a:gd name="connsiteY0" fmla="*/ 0 h 1193410"/>
                <a:gd name="connsiteX1" fmla="*/ 208005 w 602120"/>
                <a:gd name="connsiteY1" fmla="*/ 711667 h 1193410"/>
                <a:gd name="connsiteX2" fmla="*/ 602120 w 602120"/>
                <a:gd name="connsiteY2" fmla="*/ 1193410 h 1193410"/>
              </a:gdLst>
              <a:ahLst/>
              <a:cxnLst>
                <a:cxn ang="0">
                  <a:pos x="connsiteX0" y="connsiteY0"/>
                </a:cxn>
                <a:cxn ang="0">
                  <a:pos x="connsiteX1" y="connsiteY1"/>
                </a:cxn>
                <a:cxn ang="0">
                  <a:pos x="connsiteX2" y="connsiteY2"/>
                </a:cxn>
              </a:cxnLst>
              <a:rect l="l" t="t" r="r" b="b"/>
              <a:pathLst>
                <a:path w="602120" h="1193410">
                  <a:moveTo>
                    <a:pt x="0" y="0"/>
                  </a:moveTo>
                  <a:cubicBezTo>
                    <a:pt x="53826" y="256382"/>
                    <a:pt x="107652" y="512765"/>
                    <a:pt x="208005" y="711667"/>
                  </a:cubicBezTo>
                  <a:cubicBezTo>
                    <a:pt x="308358" y="910569"/>
                    <a:pt x="602120" y="1193410"/>
                    <a:pt x="602120" y="119341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10" name="Picture 9" descr="sontaran.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213243" y="4249934"/>
              <a:ext cx="1456789" cy="1456789"/>
            </a:xfrm>
            <a:prstGeom prst="rect">
              <a:avLst/>
            </a:prstGeom>
          </p:spPr>
        </p:pic>
        <p:sp>
          <p:nvSpPr>
            <p:cNvPr id="412" name="TextBox 411"/>
            <p:cNvSpPr txBox="1"/>
            <p:nvPr/>
          </p:nvSpPr>
          <p:spPr>
            <a:xfrm>
              <a:off x="4111132" y="3792555"/>
              <a:ext cx="887660" cy="369332"/>
            </a:xfrm>
            <a:prstGeom prst="rect">
              <a:avLst/>
            </a:prstGeom>
            <a:noFill/>
          </p:spPr>
          <p:txBody>
            <a:bodyPr wrap="square" rtlCol="0">
              <a:spAutoFit/>
            </a:bodyPr>
            <a:lstStyle/>
            <a:p>
              <a:r>
                <a:rPr lang="en-US" dirty="0" smtClean="0">
                  <a:solidFill>
                    <a:srgbClr val="FFFFFF"/>
                  </a:solidFill>
                </a:rPr>
                <a:t>enemy</a:t>
              </a:r>
              <a:endParaRPr lang="en-US" dirty="0">
                <a:solidFill>
                  <a:srgbClr val="FFFFFF"/>
                </a:solidFill>
              </a:endParaRPr>
            </a:p>
          </p:txBody>
        </p:sp>
      </p:grpSp>
    </p:spTree>
    <p:extLst>
      <p:ext uri="{BB962C8B-B14F-4D97-AF65-F5344CB8AC3E}">
        <p14:creationId xmlns:p14="http://schemas.microsoft.com/office/powerpoint/2010/main" val="227241295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26" presetClass="emph" presetSubtype="0" fill="hold" nodeType="withEffect">
                                  <p:stCondLst>
                                    <p:cond delay="0"/>
                                  </p:stCondLst>
                                  <p:childTnLst>
                                    <p:animEffect transition="out" filter="fade">
                                      <p:cBhvr>
                                        <p:cTn id="9" dur="500" tmFilter="0, 0; .2, .5; .8, .5; 1, 0"/>
                                        <p:tgtEl>
                                          <p:spTgt spid="8"/>
                                        </p:tgtEl>
                                      </p:cBhvr>
                                    </p:animEffect>
                                    <p:animScale>
                                      <p:cBhvr>
                                        <p:cTn id="10" dur="250" autoRev="1" fill="hold"/>
                                        <p:tgtEl>
                                          <p:spTgt spid="8"/>
                                        </p:tgtEl>
                                      </p:cBhvr>
                                      <p:by x="105000" y="105000"/>
                                    </p:animScale>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par>
                                <p:cTn id="16" presetID="26" presetClass="emph" presetSubtype="0" fill="hold" nodeType="withEffect">
                                  <p:stCondLst>
                                    <p:cond delay="0"/>
                                  </p:stCondLst>
                                  <p:childTnLst>
                                    <p:animEffect transition="out" filter="fade">
                                      <p:cBhvr>
                                        <p:cTn id="17" dur="500" tmFilter="0, 0; .2, .5; .8, .5; 1, 0"/>
                                        <p:tgtEl>
                                          <p:spTgt spid="3"/>
                                        </p:tgtEl>
                                      </p:cBhvr>
                                    </p:animEffect>
                                    <p:animScale>
                                      <p:cBhvr>
                                        <p:cTn id="18" dur="250" autoRev="1" fill="hold"/>
                                        <p:tgtEl>
                                          <p:spTgt spid="3"/>
                                        </p:tgtEl>
                                      </p:cBhvr>
                                      <p:by x="105000" y="105000"/>
                                    </p:animScale>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par>
                                <p:cTn id="24" presetID="26" presetClass="emph" presetSubtype="0" fill="hold" nodeType="withEffect">
                                  <p:stCondLst>
                                    <p:cond delay="0"/>
                                  </p:stCondLst>
                                  <p:childTnLst>
                                    <p:animEffect transition="out" filter="fade">
                                      <p:cBhvr>
                                        <p:cTn id="25" dur="500" tmFilter="0, 0; .2, .5; .8, .5; 1, 0"/>
                                        <p:tgtEl>
                                          <p:spTgt spid="7"/>
                                        </p:tgtEl>
                                      </p:cBhvr>
                                    </p:animEffect>
                                    <p:animScale>
                                      <p:cBhvr>
                                        <p:cTn id="26" dur="250" autoRev="1" fill="hold"/>
                                        <p:tgtEl>
                                          <p:spTgt spid="7"/>
                                        </p:tgtEl>
                                      </p:cBhvr>
                                      <p:by x="105000" y="105000"/>
                                    </p:animScale>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par>
                                <p:cTn id="32" presetID="26" presetClass="emph" presetSubtype="0" fill="hold" nodeType="withEffect">
                                  <p:stCondLst>
                                    <p:cond delay="0"/>
                                  </p:stCondLst>
                                  <p:childTnLst>
                                    <p:animEffect transition="out" filter="fade">
                                      <p:cBhvr>
                                        <p:cTn id="33" dur="500" tmFilter="0, 0; .2, .5; .8, .5; 1, 0"/>
                                        <p:tgtEl>
                                          <p:spTgt spid="15"/>
                                        </p:tgtEl>
                                      </p:cBhvr>
                                    </p:animEffect>
                                    <p:animScale>
                                      <p:cBhvr>
                                        <p:cTn id="34" dur="250" autoRev="1" fill="hold"/>
                                        <p:tgtEl>
                                          <p:spTgt spid="15"/>
                                        </p:tgtEl>
                                      </p:cBhvr>
                                      <p:by x="105000" y="105000"/>
                                    </p:animScale>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fade">
                                      <p:cBhvr>
                                        <p:cTn id="39" dur="500"/>
                                        <p:tgtEl>
                                          <p:spTgt spid="16"/>
                                        </p:tgtEl>
                                      </p:cBhvr>
                                    </p:animEffect>
                                  </p:childTnLst>
                                </p:cTn>
                              </p:par>
                              <p:par>
                                <p:cTn id="40" presetID="26" presetClass="emph" presetSubtype="0" fill="hold" nodeType="withEffect">
                                  <p:stCondLst>
                                    <p:cond delay="0"/>
                                  </p:stCondLst>
                                  <p:childTnLst>
                                    <p:animEffect transition="out" filter="fade">
                                      <p:cBhvr>
                                        <p:cTn id="41" dur="500" tmFilter="0, 0; .2, .5; .8, .5; 1, 0"/>
                                        <p:tgtEl>
                                          <p:spTgt spid="16"/>
                                        </p:tgtEl>
                                      </p:cBhvr>
                                    </p:animEffect>
                                    <p:animScale>
                                      <p:cBhvr>
                                        <p:cTn id="42" dur="250" autoRev="1" fill="hold"/>
                                        <p:tgtEl>
                                          <p:spTgt spid="16"/>
                                        </p:tgtEl>
                                      </p:cBhvr>
                                      <p:by x="105000" y="105000"/>
                                    </p:animScale>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fade">
                                      <p:cBhvr>
                                        <p:cTn id="47" dur="500"/>
                                        <p:tgtEl>
                                          <p:spTgt spid="17"/>
                                        </p:tgtEl>
                                      </p:cBhvr>
                                    </p:animEffect>
                                  </p:childTnLst>
                                </p:cTn>
                              </p:par>
                              <p:par>
                                <p:cTn id="48" presetID="26" presetClass="emph" presetSubtype="0" fill="hold" nodeType="withEffect">
                                  <p:stCondLst>
                                    <p:cond delay="0"/>
                                  </p:stCondLst>
                                  <p:childTnLst>
                                    <p:animEffect transition="out" filter="fade">
                                      <p:cBhvr>
                                        <p:cTn id="49" dur="500" tmFilter="0, 0; .2, .5; .8, .5; 1, 0"/>
                                        <p:tgtEl>
                                          <p:spTgt spid="17"/>
                                        </p:tgtEl>
                                      </p:cBhvr>
                                    </p:animEffect>
                                    <p:animScale>
                                      <p:cBhvr>
                                        <p:cTn id="50" dur="250" autoRev="1" fill="hold"/>
                                        <p:tgtEl>
                                          <p:spTgt spid="17"/>
                                        </p:tgtEl>
                                      </p:cBhvr>
                                      <p:by x="105000" y="105000"/>
                                    </p:animScale>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13"/>
                                        </p:tgtEl>
                                        <p:attrNameLst>
                                          <p:attrName>style.visibility</p:attrName>
                                        </p:attrNameLst>
                                      </p:cBhvr>
                                      <p:to>
                                        <p:strVal val="visible"/>
                                      </p:to>
                                    </p:set>
                                    <p:animEffect transition="in" filter="fade">
                                      <p:cBhvr>
                                        <p:cTn id="55" dur="500"/>
                                        <p:tgtEl>
                                          <p:spTgt spid="13"/>
                                        </p:tgtEl>
                                      </p:cBhvr>
                                    </p:animEffect>
                                  </p:childTnLst>
                                </p:cTn>
                              </p:par>
                              <p:par>
                                <p:cTn id="56" presetID="26" presetClass="emph" presetSubtype="0" fill="hold" nodeType="withEffect">
                                  <p:stCondLst>
                                    <p:cond delay="0"/>
                                  </p:stCondLst>
                                  <p:childTnLst>
                                    <p:animEffect transition="out" filter="fade">
                                      <p:cBhvr>
                                        <p:cTn id="57" dur="500" tmFilter="0, 0; .2, .5; .8, .5; 1, 0"/>
                                        <p:tgtEl>
                                          <p:spTgt spid="13"/>
                                        </p:tgtEl>
                                      </p:cBhvr>
                                    </p:animEffect>
                                    <p:animScale>
                                      <p:cBhvr>
                                        <p:cTn id="58" dur="250" autoRev="1" fill="hold"/>
                                        <p:tgtEl>
                                          <p:spTgt spid="13"/>
                                        </p:tgtEl>
                                      </p:cBhvr>
                                      <p:by x="105000" y="105000"/>
                                    </p:animScale>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14"/>
                                        </p:tgtEl>
                                        <p:attrNameLst>
                                          <p:attrName>style.visibility</p:attrName>
                                        </p:attrNameLst>
                                      </p:cBhvr>
                                      <p:to>
                                        <p:strVal val="visible"/>
                                      </p:to>
                                    </p:set>
                                    <p:animEffect transition="in" filter="fade">
                                      <p:cBhvr>
                                        <p:cTn id="63" dur="500"/>
                                        <p:tgtEl>
                                          <p:spTgt spid="14"/>
                                        </p:tgtEl>
                                      </p:cBhvr>
                                    </p:animEffect>
                                  </p:childTnLst>
                                </p:cTn>
                              </p:par>
                              <p:par>
                                <p:cTn id="64" presetID="26" presetClass="emph" presetSubtype="0" fill="hold" nodeType="withEffect">
                                  <p:stCondLst>
                                    <p:cond delay="0"/>
                                  </p:stCondLst>
                                  <p:childTnLst>
                                    <p:animEffect transition="out" filter="fade">
                                      <p:cBhvr>
                                        <p:cTn id="65" dur="500" tmFilter="0, 0; .2, .5; .8, .5; 1, 0"/>
                                        <p:tgtEl>
                                          <p:spTgt spid="14"/>
                                        </p:tgtEl>
                                      </p:cBhvr>
                                    </p:animEffect>
                                    <p:animScale>
                                      <p:cBhvr>
                                        <p:cTn id="66" dur="250" autoRev="1" fill="hold"/>
                                        <p:tgtEl>
                                          <p:spTgt spid="14"/>
                                        </p:tgtEl>
                                      </p:cBhvr>
                                      <p:by x="105000" y="105000"/>
                                    </p:animScale>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19"/>
                                        </p:tgtEl>
                                        <p:attrNameLst>
                                          <p:attrName>style.visibility</p:attrName>
                                        </p:attrNameLst>
                                      </p:cBhvr>
                                      <p:to>
                                        <p:strVal val="visible"/>
                                      </p:to>
                                    </p:set>
                                    <p:animEffect transition="in" filter="fade">
                                      <p:cBhvr>
                                        <p:cTn id="71" dur="500"/>
                                        <p:tgtEl>
                                          <p:spTgt spid="19"/>
                                        </p:tgtEl>
                                      </p:cBhvr>
                                    </p:animEffect>
                                  </p:childTnLst>
                                </p:cTn>
                              </p:par>
                              <p:par>
                                <p:cTn id="72" presetID="26" presetClass="emph" presetSubtype="0" fill="hold" nodeType="withEffect">
                                  <p:stCondLst>
                                    <p:cond delay="0"/>
                                  </p:stCondLst>
                                  <p:childTnLst>
                                    <p:animEffect transition="out" filter="fade">
                                      <p:cBhvr>
                                        <p:cTn id="73" dur="500" tmFilter="0, 0; .2, .5; .8, .5; 1, 0"/>
                                        <p:tgtEl>
                                          <p:spTgt spid="19"/>
                                        </p:tgtEl>
                                      </p:cBhvr>
                                    </p:animEffect>
                                    <p:animScale>
                                      <p:cBhvr>
                                        <p:cTn id="74" dur="250" autoRev="1" fill="hold"/>
                                        <p:tgtEl>
                                          <p:spTgt spid="19"/>
                                        </p:tgtEl>
                                      </p:cBhvr>
                                      <p:by x="105000" y="105000"/>
                                    </p:animScale>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nodeType="clickEffect">
                                  <p:stCondLst>
                                    <p:cond delay="0"/>
                                  </p:stCondLst>
                                  <p:childTnLst>
                                    <p:set>
                                      <p:cBhvr>
                                        <p:cTn id="78" dur="1" fill="hold">
                                          <p:stCondLst>
                                            <p:cond delay="0"/>
                                          </p:stCondLst>
                                        </p:cTn>
                                        <p:tgtEl>
                                          <p:spTgt spid="22"/>
                                        </p:tgtEl>
                                        <p:attrNameLst>
                                          <p:attrName>style.visibility</p:attrName>
                                        </p:attrNameLst>
                                      </p:cBhvr>
                                      <p:to>
                                        <p:strVal val="visible"/>
                                      </p:to>
                                    </p:set>
                                    <p:animEffect transition="in" filter="fade">
                                      <p:cBhvr>
                                        <p:cTn id="79" dur="500"/>
                                        <p:tgtEl>
                                          <p:spTgt spid="22"/>
                                        </p:tgtEl>
                                      </p:cBhvr>
                                    </p:animEffect>
                                  </p:childTnLst>
                                </p:cTn>
                              </p:par>
                              <p:par>
                                <p:cTn id="80" presetID="26" presetClass="emph" presetSubtype="0" fill="hold" nodeType="withEffect">
                                  <p:stCondLst>
                                    <p:cond delay="0"/>
                                  </p:stCondLst>
                                  <p:childTnLst>
                                    <p:animEffect transition="out" filter="fade">
                                      <p:cBhvr>
                                        <p:cTn id="81" dur="500" tmFilter="0, 0; .2, .5; .8, .5; 1, 0"/>
                                        <p:tgtEl>
                                          <p:spTgt spid="22"/>
                                        </p:tgtEl>
                                      </p:cBhvr>
                                    </p:animEffect>
                                    <p:animScale>
                                      <p:cBhvr>
                                        <p:cTn id="82" dur="250" autoRev="1" fill="hold"/>
                                        <p:tgtEl>
                                          <p:spTgt spid="2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1841302" y="11545"/>
            <a:ext cx="14887666" cy="6833683"/>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18540" y="862562"/>
            <a:ext cx="3452092" cy="3512549"/>
          </a:xfrm>
          <a:prstGeom prst="rect">
            <a:avLst/>
          </a:prstGeom>
        </p:spPr>
      </p:pic>
      <p:pic>
        <p:nvPicPr>
          <p:cNvPr id="14" name="Picture 13"/>
          <p:cNvPicPr>
            <a:picLocks noChangeAspect="1"/>
          </p:cNvPicPr>
          <p:nvPr/>
        </p:nvPicPr>
        <p:blipFill>
          <a:blip r:embed="rId5"/>
          <a:stretch>
            <a:fillRect/>
          </a:stretch>
        </p:blipFill>
        <p:spPr>
          <a:xfrm>
            <a:off x="3994726" y="91419"/>
            <a:ext cx="5149273" cy="782689"/>
          </a:xfrm>
          <a:prstGeom prst="rect">
            <a:avLst/>
          </a:prstGeom>
        </p:spPr>
      </p:pic>
      <p:pic>
        <p:nvPicPr>
          <p:cNvPr id="8" name="Picture 7"/>
          <p:cNvPicPr>
            <a:picLocks noChangeAspect="1"/>
          </p:cNvPicPr>
          <p:nvPr/>
        </p:nvPicPr>
        <p:blipFill>
          <a:blip r:embed="rId6"/>
          <a:stretch>
            <a:fillRect/>
          </a:stretch>
        </p:blipFill>
        <p:spPr>
          <a:xfrm>
            <a:off x="6754095" y="3839412"/>
            <a:ext cx="1551820" cy="2872085"/>
          </a:xfrm>
          <a:prstGeom prst="rect">
            <a:avLst/>
          </a:prstGeom>
        </p:spPr>
      </p:pic>
      <p:pic>
        <p:nvPicPr>
          <p:cNvPr id="5" name="Picture 4"/>
          <p:cNvPicPr>
            <a:picLocks noChangeAspect="1"/>
          </p:cNvPicPr>
          <p:nvPr/>
        </p:nvPicPr>
        <p:blipFill>
          <a:blip r:embed="rId7"/>
          <a:stretch>
            <a:fillRect/>
          </a:stretch>
        </p:blipFill>
        <p:spPr>
          <a:xfrm>
            <a:off x="8014119" y="4046952"/>
            <a:ext cx="1118335" cy="2786731"/>
          </a:xfrm>
          <a:prstGeom prst="rect">
            <a:avLst/>
          </a:prstGeom>
        </p:spPr>
      </p:pic>
      <p:pic>
        <p:nvPicPr>
          <p:cNvPr id="6" name="Picture 5"/>
          <p:cNvPicPr>
            <a:picLocks noChangeAspect="1"/>
          </p:cNvPicPr>
          <p:nvPr/>
        </p:nvPicPr>
        <p:blipFill>
          <a:blip r:embed="rId8"/>
          <a:stretch>
            <a:fillRect/>
          </a:stretch>
        </p:blipFill>
        <p:spPr>
          <a:xfrm>
            <a:off x="5838502" y="4202544"/>
            <a:ext cx="1350554" cy="2655455"/>
          </a:xfrm>
          <a:prstGeom prst="rect">
            <a:avLst/>
          </a:prstGeom>
        </p:spPr>
      </p:pic>
    </p:spTree>
    <p:extLst>
      <p:ext uri="{BB962C8B-B14F-4D97-AF65-F5344CB8AC3E}">
        <p14:creationId xmlns:p14="http://schemas.microsoft.com/office/powerpoint/2010/main" val="708016347"/>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a:xfrm>
            <a:off x="3686907" y="1655618"/>
            <a:ext cx="2228816" cy="473363"/>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400" dirty="0" smtClean="0">
                <a:latin typeface="Courier New"/>
                <a:cs typeface="Courier New"/>
              </a:rPr>
              <a:t>name: Doctor</a:t>
            </a:r>
            <a:endParaRPr lang="en-US" sz="1400" dirty="0">
              <a:latin typeface="Courier New"/>
              <a:cs typeface="Courier New"/>
            </a:endParaRPr>
          </a:p>
        </p:txBody>
      </p:sp>
      <p:sp>
        <p:nvSpPr>
          <p:cNvPr id="4" name="Rounded Rectangle 3"/>
          <p:cNvSpPr/>
          <p:nvPr/>
        </p:nvSpPr>
        <p:spPr>
          <a:xfrm>
            <a:off x="607060" y="4664364"/>
            <a:ext cx="2228816" cy="473363"/>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400" dirty="0" smtClean="0">
                <a:latin typeface="Courier New"/>
                <a:cs typeface="Courier New"/>
              </a:rPr>
              <a:t>species: Human</a:t>
            </a:r>
            <a:endParaRPr lang="en-US" sz="1400" dirty="0">
              <a:latin typeface="Courier New"/>
              <a:cs typeface="Courier New"/>
            </a:endParaRPr>
          </a:p>
        </p:txBody>
      </p:sp>
      <p:sp>
        <p:nvSpPr>
          <p:cNvPr id="5" name="Rounded Rectangle 4"/>
          <p:cNvSpPr/>
          <p:nvPr/>
        </p:nvSpPr>
        <p:spPr>
          <a:xfrm>
            <a:off x="618605" y="721590"/>
            <a:ext cx="2228816" cy="473363"/>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latin typeface="Courier New"/>
                <a:cs typeface="Courier New"/>
              </a:rPr>
              <a:t>planet: Earth</a:t>
            </a:r>
            <a:endParaRPr lang="en-US" sz="1400" dirty="0">
              <a:latin typeface="Courier New"/>
              <a:cs typeface="Courier New"/>
            </a:endParaRPr>
          </a:p>
        </p:txBody>
      </p:sp>
      <p:sp>
        <p:nvSpPr>
          <p:cNvPr id="6" name="Rounded Rectangle 5"/>
          <p:cNvSpPr/>
          <p:nvPr/>
        </p:nvSpPr>
        <p:spPr>
          <a:xfrm>
            <a:off x="6439432" y="2918689"/>
            <a:ext cx="2228816" cy="473363"/>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400" dirty="0" smtClean="0">
                <a:latin typeface="Courier New"/>
                <a:cs typeface="Courier New"/>
              </a:rPr>
              <a:t>name: Master</a:t>
            </a:r>
            <a:endParaRPr lang="en-US" sz="1400" dirty="0">
              <a:latin typeface="Courier New"/>
              <a:cs typeface="Courier New"/>
            </a:endParaRPr>
          </a:p>
        </p:txBody>
      </p:sp>
      <p:sp>
        <p:nvSpPr>
          <p:cNvPr id="7" name="Rounded Rectangle 6"/>
          <p:cNvSpPr/>
          <p:nvPr/>
        </p:nvSpPr>
        <p:spPr>
          <a:xfrm>
            <a:off x="3342941" y="5137727"/>
            <a:ext cx="2653600" cy="689263"/>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400" dirty="0" smtClean="0">
                <a:latin typeface="Courier New"/>
                <a:cs typeface="Courier New"/>
              </a:rPr>
              <a:t>episode: 202</a:t>
            </a:r>
          </a:p>
          <a:p>
            <a:pPr algn="ctr"/>
            <a:r>
              <a:rPr lang="en-US" sz="1400" dirty="0" smtClean="0">
                <a:latin typeface="Courier New"/>
                <a:cs typeface="Courier New"/>
              </a:rPr>
              <a:t>title: The End of Time</a:t>
            </a:r>
            <a:endParaRPr lang="en-US" sz="1400" dirty="0">
              <a:latin typeface="Courier New"/>
              <a:cs typeface="Courier New"/>
            </a:endParaRPr>
          </a:p>
        </p:txBody>
      </p:sp>
      <p:sp>
        <p:nvSpPr>
          <p:cNvPr id="2" name="Rounded Rectangle 1"/>
          <p:cNvSpPr/>
          <p:nvPr/>
        </p:nvSpPr>
        <p:spPr>
          <a:xfrm>
            <a:off x="537790" y="3005280"/>
            <a:ext cx="2386143" cy="473363"/>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400" dirty="0" smtClean="0">
                <a:latin typeface="Courier New"/>
                <a:cs typeface="Courier New"/>
              </a:rPr>
              <a:t>name: Wilfred Mott</a:t>
            </a:r>
            <a:endParaRPr lang="en-US" sz="1400" dirty="0">
              <a:latin typeface="Courier New"/>
              <a:cs typeface="Courier New"/>
            </a:endParaRPr>
          </a:p>
        </p:txBody>
      </p:sp>
      <p:grpSp>
        <p:nvGrpSpPr>
          <p:cNvPr id="15" name="Group 14"/>
          <p:cNvGrpSpPr/>
          <p:nvPr/>
        </p:nvGrpSpPr>
        <p:grpSpPr>
          <a:xfrm>
            <a:off x="1730862" y="1892300"/>
            <a:ext cx="1956045" cy="1112980"/>
            <a:chOff x="1730862" y="1892300"/>
            <a:chExt cx="1956045" cy="1112980"/>
          </a:xfrm>
        </p:grpSpPr>
        <p:cxnSp>
          <p:nvCxnSpPr>
            <p:cNvPr id="9" name="Straight Arrow Connector 8"/>
            <p:cNvCxnSpPr>
              <a:stCxn id="2" idx="0"/>
              <a:endCxn id="3" idx="1"/>
            </p:cNvCxnSpPr>
            <p:nvPr/>
          </p:nvCxnSpPr>
          <p:spPr>
            <a:xfrm flipV="1">
              <a:off x="1730862" y="1892300"/>
              <a:ext cx="1956045" cy="111298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rot="19788767">
              <a:off x="1830881" y="2276988"/>
              <a:ext cx="1200494" cy="261610"/>
            </a:xfrm>
            <a:prstGeom prst="rect">
              <a:avLst/>
            </a:prstGeom>
            <a:noFill/>
          </p:spPr>
          <p:txBody>
            <a:bodyPr wrap="none" rtlCol="0">
              <a:spAutoFit/>
            </a:bodyPr>
            <a:lstStyle/>
            <a:p>
              <a:r>
                <a:rPr lang="en-US" sz="1100" dirty="0" smtClean="0">
                  <a:latin typeface="Courier New"/>
                  <a:cs typeface="Courier New"/>
                </a:rPr>
                <a:t>COMPANION_OF</a:t>
              </a:r>
              <a:endParaRPr lang="en-US" sz="1100" dirty="0">
                <a:latin typeface="Courier New"/>
                <a:cs typeface="Courier New"/>
              </a:endParaRPr>
            </a:p>
          </p:txBody>
        </p:sp>
      </p:grpSp>
      <p:grpSp>
        <p:nvGrpSpPr>
          <p:cNvPr id="19" name="Group 18"/>
          <p:cNvGrpSpPr/>
          <p:nvPr/>
        </p:nvGrpSpPr>
        <p:grpSpPr>
          <a:xfrm>
            <a:off x="1459858" y="1194953"/>
            <a:ext cx="273155" cy="1810327"/>
            <a:chOff x="1459858" y="1194953"/>
            <a:chExt cx="273155" cy="1810327"/>
          </a:xfrm>
        </p:grpSpPr>
        <p:cxnSp>
          <p:nvCxnSpPr>
            <p:cNvPr id="11" name="Straight Arrow Connector 10"/>
            <p:cNvCxnSpPr>
              <a:stCxn id="2" idx="0"/>
              <a:endCxn id="5" idx="2"/>
            </p:cNvCxnSpPr>
            <p:nvPr/>
          </p:nvCxnSpPr>
          <p:spPr>
            <a:xfrm flipV="1">
              <a:off x="1730862" y="1194953"/>
              <a:ext cx="2151" cy="181032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rot="16200000">
              <a:off x="1075068" y="1905811"/>
              <a:ext cx="1031189" cy="261610"/>
            </a:xfrm>
            <a:prstGeom prst="rect">
              <a:avLst/>
            </a:prstGeom>
            <a:noFill/>
          </p:spPr>
          <p:txBody>
            <a:bodyPr wrap="none" rtlCol="0">
              <a:spAutoFit/>
            </a:bodyPr>
            <a:lstStyle/>
            <a:p>
              <a:r>
                <a:rPr lang="en-US" sz="1100" dirty="0" smtClean="0">
                  <a:latin typeface="Courier New"/>
                  <a:cs typeface="Courier New"/>
                </a:rPr>
                <a:t>COMES_FROM</a:t>
              </a:r>
              <a:endParaRPr lang="en-US" sz="1100" dirty="0">
                <a:latin typeface="Courier New"/>
                <a:cs typeface="Courier New"/>
              </a:endParaRPr>
            </a:p>
          </p:txBody>
        </p:sp>
      </p:grpSp>
      <p:grpSp>
        <p:nvGrpSpPr>
          <p:cNvPr id="20" name="Group 19"/>
          <p:cNvGrpSpPr/>
          <p:nvPr/>
        </p:nvGrpSpPr>
        <p:grpSpPr>
          <a:xfrm>
            <a:off x="1715704" y="3478643"/>
            <a:ext cx="261610" cy="1185721"/>
            <a:chOff x="1715704" y="3478643"/>
            <a:chExt cx="261610" cy="1185721"/>
          </a:xfrm>
        </p:grpSpPr>
        <p:cxnSp>
          <p:nvCxnSpPr>
            <p:cNvPr id="18" name="Straight Arrow Connector 17"/>
            <p:cNvCxnSpPr>
              <a:stCxn id="2" idx="2"/>
              <a:endCxn id="4" idx="0"/>
            </p:cNvCxnSpPr>
            <p:nvPr/>
          </p:nvCxnSpPr>
          <p:spPr>
            <a:xfrm flipH="1">
              <a:off x="1721468" y="3478643"/>
              <a:ext cx="9394" cy="118572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2" name="TextBox 21"/>
            <p:cNvSpPr txBox="1"/>
            <p:nvPr/>
          </p:nvSpPr>
          <p:spPr>
            <a:xfrm rot="5400000">
              <a:off x="1581051" y="3931551"/>
              <a:ext cx="530915" cy="261610"/>
            </a:xfrm>
            <a:prstGeom prst="rect">
              <a:avLst/>
            </a:prstGeom>
            <a:noFill/>
          </p:spPr>
          <p:txBody>
            <a:bodyPr wrap="none" rtlCol="0">
              <a:spAutoFit/>
            </a:bodyPr>
            <a:lstStyle/>
            <a:p>
              <a:r>
                <a:rPr lang="en-US" sz="1100" dirty="0" smtClean="0">
                  <a:latin typeface="Courier New"/>
                  <a:cs typeface="Courier New"/>
                </a:rPr>
                <a:t>IS_A</a:t>
              </a:r>
              <a:endParaRPr lang="en-US" sz="1100" dirty="0">
                <a:latin typeface="Courier New"/>
                <a:cs typeface="Courier New"/>
              </a:endParaRPr>
            </a:p>
          </p:txBody>
        </p:sp>
      </p:grpSp>
      <p:grpSp>
        <p:nvGrpSpPr>
          <p:cNvPr id="12" name="Group 11"/>
          <p:cNvGrpSpPr/>
          <p:nvPr/>
        </p:nvGrpSpPr>
        <p:grpSpPr>
          <a:xfrm>
            <a:off x="5915723" y="1892300"/>
            <a:ext cx="1638117" cy="1026389"/>
            <a:chOff x="5915723" y="1892300"/>
            <a:chExt cx="1638117" cy="1026389"/>
          </a:xfrm>
        </p:grpSpPr>
        <p:cxnSp>
          <p:nvCxnSpPr>
            <p:cNvPr id="23" name="Straight Arrow Connector 22"/>
            <p:cNvCxnSpPr>
              <a:stCxn id="3" idx="3"/>
              <a:endCxn id="6" idx="0"/>
            </p:cNvCxnSpPr>
            <p:nvPr/>
          </p:nvCxnSpPr>
          <p:spPr>
            <a:xfrm>
              <a:off x="5915723" y="1892300"/>
              <a:ext cx="1638117" cy="1026389"/>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sp>
          <p:nvSpPr>
            <p:cNvPr id="26" name="TextBox 25"/>
            <p:cNvSpPr txBox="1"/>
            <p:nvPr/>
          </p:nvSpPr>
          <p:spPr>
            <a:xfrm rot="1987475">
              <a:off x="6444712" y="2176152"/>
              <a:ext cx="861885" cy="261610"/>
            </a:xfrm>
            <a:prstGeom prst="rect">
              <a:avLst/>
            </a:prstGeom>
            <a:noFill/>
          </p:spPr>
          <p:txBody>
            <a:bodyPr wrap="none" rtlCol="0">
              <a:spAutoFit/>
            </a:bodyPr>
            <a:lstStyle/>
            <a:p>
              <a:r>
                <a:rPr lang="en-US" sz="1100" dirty="0" smtClean="0">
                  <a:latin typeface="Courier New"/>
                  <a:cs typeface="Courier New"/>
                </a:rPr>
                <a:t>ENEMY_OF</a:t>
              </a:r>
              <a:endParaRPr lang="en-US" sz="1100" dirty="0">
                <a:latin typeface="Courier New"/>
                <a:cs typeface="Courier New"/>
              </a:endParaRPr>
            </a:p>
          </p:txBody>
        </p:sp>
      </p:grpSp>
      <p:sp>
        <p:nvSpPr>
          <p:cNvPr id="33" name="Rounded Rectangle 32"/>
          <p:cNvSpPr/>
          <p:nvPr/>
        </p:nvSpPr>
        <p:spPr>
          <a:xfrm>
            <a:off x="3620939" y="3019033"/>
            <a:ext cx="2375602" cy="777866"/>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r>
              <a:rPr lang="en-US" sz="1400" dirty="0" smtClean="0">
                <a:latin typeface="Courier New"/>
                <a:cs typeface="Courier New"/>
              </a:rPr>
              <a:t>actor: David Tennant</a:t>
            </a:r>
            <a:endParaRPr lang="en-US" sz="1400" dirty="0">
              <a:latin typeface="Courier New"/>
              <a:cs typeface="Courier New"/>
            </a:endParaRPr>
          </a:p>
        </p:txBody>
      </p:sp>
      <p:grpSp>
        <p:nvGrpSpPr>
          <p:cNvPr id="13" name="Group 12"/>
          <p:cNvGrpSpPr/>
          <p:nvPr/>
        </p:nvGrpSpPr>
        <p:grpSpPr>
          <a:xfrm>
            <a:off x="4801315" y="2128981"/>
            <a:ext cx="305069" cy="890052"/>
            <a:chOff x="4801315" y="2128981"/>
            <a:chExt cx="305069" cy="890052"/>
          </a:xfrm>
        </p:grpSpPr>
        <p:cxnSp>
          <p:nvCxnSpPr>
            <p:cNvPr id="30" name="Straight Arrow Connector 29"/>
            <p:cNvCxnSpPr>
              <a:stCxn id="33" idx="0"/>
              <a:endCxn id="3" idx="2"/>
            </p:cNvCxnSpPr>
            <p:nvPr/>
          </p:nvCxnSpPr>
          <p:spPr>
            <a:xfrm flipH="1" flipV="1">
              <a:off x="4801315" y="2128981"/>
              <a:ext cx="7425" cy="89005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8" name="TextBox 37"/>
            <p:cNvSpPr txBox="1"/>
            <p:nvPr/>
          </p:nvSpPr>
          <p:spPr>
            <a:xfrm rot="5400000">
              <a:off x="4629289" y="2541937"/>
              <a:ext cx="692580" cy="261610"/>
            </a:xfrm>
            <a:prstGeom prst="rect">
              <a:avLst/>
            </a:prstGeom>
            <a:noFill/>
          </p:spPr>
          <p:txBody>
            <a:bodyPr wrap="none" rtlCol="0">
              <a:spAutoFit/>
            </a:bodyPr>
            <a:lstStyle/>
            <a:p>
              <a:r>
                <a:rPr lang="en-US" sz="1100" dirty="0" smtClean="0">
                  <a:latin typeface="Courier New"/>
                  <a:cs typeface="Courier New"/>
                </a:rPr>
                <a:t>PLAYED</a:t>
              </a:r>
              <a:endParaRPr lang="en-US" sz="1100" dirty="0">
                <a:latin typeface="Courier New"/>
                <a:cs typeface="Courier New"/>
              </a:endParaRPr>
            </a:p>
          </p:txBody>
        </p:sp>
      </p:grpSp>
      <p:grpSp>
        <p:nvGrpSpPr>
          <p:cNvPr id="17" name="Group 16"/>
          <p:cNvGrpSpPr/>
          <p:nvPr/>
        </p:nvGrpSpPr>
        <p:grpSpPr>
          <a:xfrm>
            <a:off x="4669741" y="3767404"/>
            <a:ext cx="379535" cy="1370323"/>
            <a:chOff x="4669741" y="3767404"/>
            <a:chExt cx="379535" cy="1370323"/>
          </a:xfrm>
        </p:grpSpPr>
        <p:cxnSp>
          <p:nvCxnSpPr>
            <p:cNvPr id="39" name="Straight Arrow Connector 38"/>
            <p:cNvCxnSpPr>
              <a:stCxn id="33" idx="2"/>
              <a:endCxn id="7" idx="0"/>
            </p:cNvCxnSpPr>
            <p:nvPr/>
          </p:nvCxnSpPr>
          <p:spPr>
            <a:xfrm flipH="1">
              <a:off x="4669741" y="3796899"/>
              <a:ext cx="138999" cy="134082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42" name="TextBox 41"/>
            <p:cNvSpPr txBox="1"/>
            <p:nvPr/>
          </p:nvSpPr>
          <p:spPr>
            <a:xfrm rot="5755230">
              <a:off x="4358061" y="4197009"/>
              <a:ext cx="1120820" cy="261610"/>
            </a:xfrm>
            <a:prstGeom prst="rect">
              <a:avLst/>
            </a:prstGeom>
            <a:noFill/>
          </p:spPr>
          <p:txBody>
            <a:bodyPr wrap="none" rtlCol="0">
              <a:spAutoFit/>
            </a:bodyPr>
            <a:lstStyle/>
            <a:p>
              <a:r>
                <a:rPr lang="en-US" sz="1100" dirty="0" smtClean="0">
                  <a:latin typeface="Courier New"/>
                  <a:cs typeface="Courier New"/>
                </a:rPr>
                <a:t>APPEARED_IN</a:t>
              </a:r>
              <a:endParaRPr lang="en-US" sz="1100" dirty="0">
                <a:latin typeface="Courier New"/>
                <a:cs typeface="Courier New"/>
              </a:endParaRPr>
            </a:p>
          </p:txBody>
        </p:sp>
      </p:grpSp>
      <p:grpSp>
        <p:nvGrpSpPr>
          <p:cNvPr id="16" name="Group 15"/>
          <p:cNvGrpSpPr/>
          <p:nvPr/>
        </p:nvGrpSpPr>
        <p:grpSpPr>
          <a:xfrm>
            <a:off x="2923933" y="3241962"/>
            <a:ext cx="1745808" cy="1895765"/>
            <a:chOff x="2923933" y="3241962"/>
            <a:chExt cx="1745808" cy="1895765"/>
          </a:xfrm>
        </p:grpSpPr>
        <p:cxnSp>
          <p:nvCxnSpPr>
            <p:cNvPr id="27" name="Straight Arrow Connector 26"/>
            <p:cNvCxnSpPr>
              <a:stCxn id="2" idx="3"/>
              <a:endCxn id="7" idx="0"/>
            </p:cNvCxnSpPr>
            <p:nvPr/>
          </p:nvCxnSpPr>
          <p:spPr>
            <a:xfrm>
              <a:off x="2923933" y="3241962"/>
              <a:ext cx="1745808" cy="189576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45" name="TextBox 44"/>
            <p:cNvSpPr txBox="1"/>
            <p:nvPr/>
          </p:nvSpPr>
          <p:spPr>
            <a:xfrm rot="2823204">
              <a:off x="3439949" y="4048098"/>
              <a:ext cx="1120820" cy="261610"/>
            </a:xfrm>
            <a:prstGeom prst="rect">
              <a:avLst/>
            </a:prstGeom>
            <a:noFill/>
          </p:spPr>
          <p:txBody>
            <a:bodyPr wrap="none" rtlCol="0">
              <a:spAutoFit/>
            </a:bodyPr>
            <a:lstStyle/>
            <a:p>
              <a:r>
                <a:rPr lang="en-US" sz="1100" dirty="0" smtClean="0">
                  <a:latin typeface="Courier New"/>
                  <a:cs typeface="Courier New"/>
                </a:rPr>
                <a:t>APPEARED_IN</a:t>
              </a:r>
              <a:endParaRPr lang="en-US" sz="1100" dirty="0">
                <a:latin typeface="Courier New"/>
                <a:cs typeface="Courier New"/>
              </a:endParaRPr>
            </a:p>
          </p:txBody>
        </p:sp>
      </p:grpSp>
      <p:grpSp>
        <p:nvGrpSpPr>
          <p:cNvPr id="8" name="Group 7"/>
          <p:cNvGrpSpPr/>
          <p:nvPr/>
        </p:nvGrpSpPr>
        <p:grpSpPr>
          <a:xfrm>
            <a:off x="5996541" y="3392052"/>
            <a:ext cx="1557299" cy="2090307"/>
            <a:chOff x="5996541" y="3392052"/>
            <a:chExt cx="1557299" cy="2090307"/>
          </a:xfrm>
        </p:grpSpPr>
        <p:cxnSp>
          <p:nvCxnSpPr>
            <p:cNvPr id="46" name="Straight Arrow Connector 45"/>
            <p:cNvCxnSpPr>
              <a:stCxn id="6" idx="2"/>
              <a:endCxn id="7" idx="3"/>
            </p:cNvCxnSpPr>
            <p:nvPr/>
          </p:nvCxnSpPr>
          <p:spPr>
            <a:xfrm flipH="1">
              <a:off x="5996541" y="3392052"/>
              <a:ext cx="1557299" cy="209030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49" name="TextBox 48"/>
            <p:cNvSpPr txBox="1"/>
            <p:nvPr/>
          </p:nvSpPr>
          <p:spPr>
            <a:xfrm rot="18399856">
              <a:off x="6098421" y="4144326"/>
              <a:ext cx="1120820" cy="261610"/>
            </a:xfrm>
            <a:prstGeom prst="rect">
              <a:avLst/>
            </a:prstGeom>
            <a:noFill/>
          </p:spPr>
          <p:txBody>
            <a:bodyPr wrap="none" rtlCol="0">
              <a:spAutoFit/>
            </a:bodyPr>
            <a:lstStyle/>
            <a:p>
              <a:r>
                <a:rPr lang="en-US" sz="1100" dirty="0" smtClean="0">
                  <a:latin typeface="Courier New"/>
                  <a:cs typeface="Courier New"/>
                </a:rPr>
                <a:t>APPEARED_IN</a:t>
              </a:r>
              <a:endParaRPr lang="en-US" sz="1100" dirty="0">
                <a:latin typeface="Courier New"/>
                <a:cs typeface="Courier New"/>
              </a:endParaRPr>
            </a:p>
          </p:txBody>
        </p:sp>
      </p:grpSp>
      <p:pic>
        <p:nvPicPr>
          <p:cNvPr id="50" name="Picture 49"/>
          <p:cNvPicPr>
            <a:picLocks noChangeAspect="1"/>
          </p:cNvPicPr>
          <p:nvPr/>
        </p:nvPicPr>
        <p:blipFill>
          <a:blip r:embed="rId3"/>
          <a:stretch>
            <a:fillRect/>
          </a:stretch>
        </p:blipFill>
        <p:spPr>
          <a:xfrm>
            <a:off x="5308590" y="3103448"/>
            <a:ext cx="607133" cy="596900"/>
          </a:xfrm>
          <a:prstGeom prst="rect">
            <a:avLst/>
          </a:prstGeom>
        </p:spPr>
      </p:pic>
    </p:spTree>
    <p:extLst>
      <p:ext uri="{BB962C8B-B14F-4D97-AF65-F5344CB8AC3E}">
        <p14:creationId xmlns:p14="http://schemas.microsoft.com/office/powerpoint/2010/main" val="233659641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2"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85800" y="1503073"/>
            <a:ext cx="7772400" cy="1470025"/>
          </a:xfrm>
        </p:spPr>
        <p:txBody>
          <a:bodyPr/>
          <a:lstStyle/>
          <a:p>
            <a:r>
              <a:rPr lang="en-US" dirty="0" smtClean="0"/>
              <a:t>Download the </a:t>
            </a:r>
            <a:r>
              <a:rPr lang="en-US" dirty="0" err="1" smtClean="0"/>
              <a:t>Koans</a:t>
            </a:r>
            <a:endParaRPr lang="en-US" dirty="0"/>
          </a:p>
        </p:txBody>
      </p:sp>
      <p:sp>
        <p:nvSpPr>
          <p:cNvPr id="5" name="Subtitle 4"/>
          <p:cNvSpPr>
            <a:spLocks noGrp="1"/>
          </p:cNvSpPr>
          <p:nvPr>
            <p:ph type="subTitle" idx="1"/>
          </p:nvPr>
        </p:nvSpPr>
        <p:spPr>
          <a:xfrm>
            <a:off x="1279236" y="3205018"/>
            <a:ext cx="6400800" cy="824345"/>
          </a:xfrm>
        </p:spPr>
        <p:txBody>
          <a:bodyPr/>
          <a:lstStyle/>
          <a:p>
            <a:r>
              <a:rPr lang="en-US" dirty="0" smtClean="0"/>
              <a:t>http</a:t>
            </a:r>
            <a:r>
              <a:rPr lang="en-US" dirty="0"/>
              <a:t>://</a:t>
            </a:r>
            <a:r>
              <a:rPr lang="en-US" dirty="0" err="1"/>
              <a:t>bit.ly</a:t>
            </a:r>
            <a:r>
              <a:rPr lang="en-US" dirty="0"/>
              <a:t>/neo4j-koan</a:t>
            </a:r>
          </a:p>
        </p:txBody>
      </p:sp>
    </p:spTree>
    <p:extLst>
      <p:ext uri="{BB962C8B-B14F-4D97-AF65-F5344CB8AC3E}">
        <p14:creationId xmlns:p14="http://schemas.microsoft.com/office/powerpoint/2010/main" val="828851937"/>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Koan</a:t>
            </a:r>
            <a:r>
              <a:rPr lang="en-US" dirty="0" smtClean="0"/>
              <a:t> Setup</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The </a:t>
            </a:r>
            <a:r>
              <a:rPr lang="en-US" dirty="0" err="1" smtClean="0"/>
              <a:t>koans</a:t>
            </a:r>
            <a:r>
              <a:rPr lang="en-US" dirty="0" smtClean="0"/>
              <a:t> can be run </a:t>
            </a:r>
            <a:r>
              <a:rPr lang="en-US" dirty="0"/>
              <a:t>from the supplied Ant script</a:t>
            </a:r>
          </a:p>
          <a:p>
            <a:pPr lvl="1"/>
            <a:r>
              <a:rPr lang="en-US" dirty="0" smtClean="0"/>
              <a:t>The ant</a:t>
            </a:r>
            <a:r>
              <a:rPr lang="en-US" dirty="0" smtClean="0">
                <a:latin typeface="Courier New"/>
                <a:cs typeface="Courier New"/>
              </a:rPr>
              <a:t> </a:t>
            </a:r>
            <a:r>
              <a:rPr lang="en-US" dirty="0" err="1">
                <a:latin typeface="Courier New"/>
                <a:cs typeface="Courier New"/>
              </a:rPr>
              <a:t>lib.retrieve</a:t>
            </a:r>
            <a:r>
              <a:rPr lang="en-US" dirty="0"/>
              <a:t> target will download all the necessary dependencies using </a:t>
            </a:r>
            <a:r>
              <a:rPr lang="en-US" dirty="0" smtClean="0"/>
              <a:t>ivy</a:t>
            </a:r>
          </a:p>
          <a:p>
            <a:r>
              <a:rPr lang="en-US" dirty="0" smtClean="0"/>
              <a:t>They can also easily </a:t>
            </a:r>
            <a:r>
              <a:rPr lang="en-US" dirty="0"/>
              <a:t>be imported into an </a:t>
            </a:r>
            <a:r>
              <a:rPr lang="en-US" dirty="0" smtClean="0"/>
              <a:t>IDE like Eclipse or </a:t>
            </a:r>
            <a:r>
              <a:rPr lang="en-US" dirty="0" err="1" smtClean="0"/>
              <a:t>Intellij</a:t>
            </a:r>
            <a:endParaRPr lang="en-US" dirty="0" smtClean="0"/>
          </a:p>
          <a:p>
            <a:pPr marL="742950" lvl="2" indent="-342900"/>
            <a:r>
              <a:rPr lang="en-US" dirty="0"/>
              <a:t>The ant </a:t>
            </a:r>
            <a:r>
              <a:rPr lang="en-US" dirty="0" err="1">
                <a:latin typeface="Courier New"/>
                <a:cs typeface="Courier New"/>
              </a:rPr>
              <a:t>generate.eclipse.project</a:t>
            </a:r>
            <a:r>
              <a:rPr lang="en-US" dirty="0"/>
              <a:t> target will create an Eclipse project file for you too </a:t>
            </a:r>
            <a:endParaRPr lang="en-US" dirty="0" smtClean="0"/>
          </a:p>
          <a:p>
            <a:pPr lvl="1"/>
            <a:r>
              <a:rPr lang="en-US" dirty="0" smtClean="0"/>
              <a:t>Fast feedback for running the </a:t>
            </a:r>
            <a:r>
              <a:rPr lang="en-US" dirty="0" err="1" smtClean="0"/>
              <a:t>koans</a:t>
            </a:r>
            <a:endParaRPr lang="en-US" dirty="0" smtClean="0"/>
          </a:p>
          <a:p>
            <a:pPr marL="342900" lvl="1" indent="-342900">
              <a:buFont typeface="Arial"/>
              <a:buChar char="•"/>
            </a:pPr>
            <a:r>
              <a:rPr lang="en-US" dirty="0"/>
              <a:t>Remember that Ant </a:t>
            </a:r>
            <a:r>
              <a:rPr lang="en-US" dirty="0" smtClean="0"/>
              <a:t>integrates well with modern IDEs too!</a:t>
            </a:r>
            <a:endParaRPr lang="en-US" dirty="0"/>
          </a:p>
          <a:p>
            <a:endParaRPr lang="en-US" dirty="0"/>
          </a:p>
        </p:txBody>
      </p:sp>
    </p:spTree>
    <p:extLst>
      <p:ext uri="{BB962C8B-B14F-4D97-AF65-F5344CB8AC3E}">
        <p14:creationId xmlns:p14="http://schemas.microsoft.com/office/powerpoint/2010/main" val="1727851277"/>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1</a:t>
            </a:r>
            <a:endParaRPr lang="en-US" dirty="0"/>
          </a:p>
        </p:txBody>
      </p:sp>
      <p:sp>
        <p:nvSpPr>
          <p:cNvPr id="5" name="Subtitle 4"/>
          <p:cNvSpPr>
            <a:spLocks noGrp="1"/>
          </p:cNvSpPr>
          <p:nvPr>
            <p:ph type="subTitle" idx="1"/>
          </p:nvPr>
        </p:nvSpPr>
        <p:spPr/>
        <p:txBody>
          <a:bodyPr/>
          <a:lstStyle/>
          <a:p>
            <a:r>
              <a:rPr lang="en-US" dirty="0" smtClean="0"/>
              <a:t>Tools</a:t>
            </a:r>
            <a:endParaRPr lang="en-US" dirty="0"/>
          </a:p>
        </p:txBody>
      </p:sp>
    </p:spTree>
    <p:extLst>
      <p:ext uri="{BB962C8B-B14F-4D97-AF65-F5344CB8AC3E}">
        <p14:creationId xmlns:p14="http://schemas.microsoft.com/office/powerpoint/2010/main" val="732426976"/>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Neoclipse</a:t>
            </a:r>
            <a:endParaRPr lang="en-US"/>
          </a:p>
        </p:txBody>
      </p:sp>
      <p:pic>
        <p:nvPicPr>
          <p:cNvPr id="6" name="Picture 5"/>
          <p:cNvPicPr>
            <a:picLocks noChangeAspect="1"/>
          </p:cNvPicPr>
          <p:nvPr/>
        </p:nvPicPr>
        <p:blipFill>
          <a:blip r:embed="rId3"/>
          <a:stretch>
            <a:fillRect/>
          </a:stretch>
        </p:blipFill>
        <p:spPr>
          <a:xfrm>
            <a:off x="1062182" y="1092489"/>
            <a:ext cx="6500092" cy="5162218"/>
          </a:xfrm>
          <a:prstGeom prst="rect">
            <a:avLst/>
          </a:prstGeom>
        </p:spPr>
      </p:pic>
      <p:sp>
        <p:nvSpPr>
          <p:cNvPr id="7" name="TextBox 6"/>
          <p:cNvSpPr txBox="1"/>
          <p:nvPr/>
        </p:nvSpPr>
        <p:spPr>
          <a:xfrm>
            <a:off x="5045351" y="6442610"/>
            <a:ext cx="4147890" cy="338554"/>
          </a:xfrm>
          <a:prstGeom prst="rect">
            <a:avLst/>
          </a:prstGeom>
          <a:noFill/>
        </p:spPr>
        <p:txBody>
          <a:bodyPr wrap="none" rtlCol="0">
            <a:spAutoFit/>
          </a:bodyPr>
          <a:lstStyle/>
          <a:p>
            <a:r>
              <a:rPr lang="en-US" sz="1600" dirty="0">
                <a:solidFill>
                  <a:schemeClr val="bg1"/>
                </a:solidFill>
              </a:rPr>
              <a:t>http://wiki.neo4j.org/content/</a:t>
            </a:r>
            <a:r>
              <a:rPr lang="en-US" sz="1600" dirty="0" err="1">
                <a:solidFill>
                  <a:schemeClr val="bg1"/>
                </a:solidFill>
              </a:rPr>
              <a:t>Neoclipse_Guide</a:t>
            </a:r>
            <a:endParaRPr lang="en-US" sz="1600" dirty="0">
              <a:solidFill>
                <a:schemeClr val="bg1"/>
              </a:solidFill>
            </a:endParaRPr>
          </a:p>
        </p:txBody>
      </p:sp>
    </p:spTree>
    <p:extLst>
      <p:ext uri="{BB962C8B-B14F-4D97-AF65-F5344CB8AC3E}">
        <p14:creationId xmlns:p14="http://schemas.microsoft.com/office/powerpoint/2010/main" val="1300935451"/>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Neo4j Shell</a:t>
            </a:r>
            <a:endParaRPr lang="en-US" dirty="0"/>
          </a:p>
        </p:txBody>
      </p:sp>
      <p:sp>
        <p:nvSpPr>
          <p:cNvPr id="3" name="Content Placeholder 2"/>
          <p:cNvSpPr>
            <a:spLocks noGrp="1"/>
          </p:cNvSpPr>
          <p:nvPr>
            <p:ph idx="1"/>
          </p:nvPr>
        </p:nvSpPr>
        <p:spPr/>
        <p:txBody>
          <a:bodyPr>
            <a:normAutofit lnSpcReduction="10000"/>
          </a:bodyPr>
          <a:lstStyle/>
          <a:p>
            <a:r>
              <a:rPr lang="en-US" dirty="0" smtClean="0"/>
              <a:t>See: http</a:t>
            </a:r>
            <a:r>
              <a:rPr lang="en-US" dirty="0"/>
              <a:t>://wiki.neo4j.org/content/</a:t>
            </a:r>
            <a:r>
              <a:rPr lang="en-US" dirty="0" smtClean="0"/>
              <a:t>Shell</a:t>
            </a:r>
            <a:endParaRPr lang="en-US" dirty="0"/>
          </a:p>
          <a:p>
            <a:r>
              <a:rPr lang="en-US" dirty="0" smtClean="0"/>
              <a:t>Command-line tool, based on the </a:t>
            </a:r>
            <a:r>
              <a:rPr lang="en-US" dirty="0" err="1" smtClean="0"/>
              <a:t>unix</a:t>
            </a:r>
            <a:r>
              <a:rPr lang="en-US" dirty="0" smtClean="0"/>
              <a:t> shell</a:t>
            </a:r>
          </a:p>
          <a:p>
            <a:pPr lvl="1"/>
            <a:r>
              <a:rPr lang="en-US" dirty="0" smtClean="0"/>
              <a:t>Server mode</a:t>
            </a:r>
          </a:p>
          <a:p>
            <a:pPr lvl="2"/>
            <a:r>
              <a:rPr lang="en-US" dirty="0" smtClean="0"/>
              <a:t>Connect to a running server</a:t>
            </a:r>
          </a:p>
          <a:p>
            <a:pPr lvl="2"/>
            <a:r>
              <a:rPr lang="en-US" dirty="0" smtClean="0"/>
              <a:t>Use </a:t>
            </a:r>
            <a:r>
              <a:rPr lang="en-US" dirty="0" smtClean="0">
                <a:latin typeface="Courier New"/>
                <a:cs typeface="Courier New"/>
              </a:rPr>
              <a:t>–port</a:t>
            </a:r>
            <a:r>
              <a:rPr lang="en-US" dirty="0" smtClean="0"/>
              <a:t> and </a:t>
            </a:r>
            <a:r>
              <a:rPr lang="en-US" dirty="0" smtClean="0">
                <a:latin typeface="Courier New"/>
                <a:cs typeface="Courier New"/>
              </a:rPr>
              <a:t>–name</a:t>
            </a:r>
            <a:r>
              <a:rPr lang="en-US" dirty="0" smtClean="0"/>
              <a:t> switches to connect</a:t>
            </a:r>
          </a:p>
          <a:p>
            <a:pPr lvl="1"/>
            <a:r>
              <a:rPr lang="en-US" dirty="0" smtClean="0"/>
              <a:t>File mode</a:t>
            </a:r>
          </a:p>
          <a:p>
            <a:pPr lvl="2"/>
            <a:r>
              <a:rPr lang="en-US" dirty="0" smtClean="0"/>
              <a:t>Bind to a Neo4j store, just like </a:t>
            </a:r>
            <a:r>
              <a:rPr lang="en-US" dirty="0" err="1" smtClean="0"/>
              <a:t>Neoclipse</a:t>
            </a:r>
            <a:endParaRPr lang="en-US" dirty="0" smtClean="0"/>
          </a:p>
          <a:p>
            <a:pPr lvl="2"/>
            <a:r>
              <a:rPr lang="en-US" dirty="0" smtClean="0"/>
              <a:t>Use </a:t>
            </a:r>
            <a:r>
              <a:rPr lang="en-US" dirty="0" smtClean="0">
                <a:latin typeface="Courier New"/>
                <a:cs typeface="Courier New"/>
              </a:rPr>
              <a:t>–path</a:t>
            </a:r>
            <a:r>
              <a:rPr lang="en-US" dirty="0" smtClean="0"/>
              <a:t> switch</a:t>
            </a:r>
          </a:p>
          <a:p>
            <a:r>
              <a:rPr lang="en-US" dirty="0" err="1" smtClean="0"/>
              <a:t>Readonly</a:t>
            </a:r>
            <a:r>
              <a:rPr lang="en-US" dirty="0" smtClean="0"/>
              <a:t> mode with </a:t>
            </a:r>
            <a:r>
              <a:rPr lang="en-US" dirty="0" smtClean="0">
                <a:latin typeface="Courier New"/>
                <a:cs typeface="Courier New"/>
              </a:rPr>
              <a:t>–</a:t>
            </a:r>
            <a:r>
              <a:rPr lang="en-US" dirty="0" err="1" smtClean="0">
                <a:latin typeface="Courier New"/>
                <a:cs typeface="Courier New"/>
              </a:rPr>
              <a:t>readonly</a:t>
            </a:r>
            <a:r>
              <a:rPr lang="en-US" dirty="0" smtClean="0"/>
              <a:t> switch</a:t>
            </a:r>
            <a:endParaRPr lang="en-US" dirty="0"/>
          </a:p>
        </p:txBody>
      </p:sp>
    </p:spTree>
    <p:extLst>
      <p:ext uri="{BB962C8B-B14F-4D97-AF65-F5344CB8AC3E}">
        <p14:creationId xmlns:p14="http://schemas.microsoft.com/office/powerpoint/2010/main" val="2231043482"/>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529955" y="2130425"/>
            <a:ext cx="8250843" cy="1470025"/>
          </a:xfrm>
        </p:spPr>
        <p:txBody>
          <a:bodyPr>
            <a:noAutofit/>
          </a:bodyPr>
          <a:lstStyle/>
          <a:p>
            <a:r>
              <a:rPr lang="en-US" sz="11500" b="1" dirty="0" smtClean="0"/>
              <a:t>N</a:t>
            </a:r>
            <a:r>
              <a:rPr lang="en-US" sz="11500" dirty="0" smtClean="0"/>
              <a:t>ot </a:t>
            </a:r>
            <a:r>
              <a:rPr lang="en-US" sz="11500" b="1" u="sng" dirty="0" smtClean="0"/>
              <a:t>O</a:t>
            </a:r>
            <a:r>
              <a:rPr lang="en-US" sz="11500" u="sng" dirty="0" smtClean="0"/>
              <a:t>nly</a:t>
            </a:r>
            <a:r>
              <a:rPr lang="en-US" sz="11500" dirty="0" smtClean="0"/>
              <a:t> </a:t>
            </a:r>
            <a:r>
              <a:rPr lang="en-US" sz="11500" b="1" dirty="0" smtClean="0"/>
              <a:t>S</a:t>
            </a:r>
            <a:r>
              <a:rPr lang="en-US" sz="11500" dirty="0" smtClean="0"/>
              <a:t>QL</a:t>
            </a:r>
            <a:endParaRPr lang="en-US" sz="11500" dirty="0"/>
          </a:p>
        </p:txBody>
      </p:sp>
      <p:sp>
        <p:nvSpPr>
          <p:cNvPr id="5" name="Subtitle 4"/>
          <p:cNvSpPr>
            <a:spLocks noGrp="1"/>
          </p:cNvSpPr>
          <p:nvPr>
            <p:ph type="subTitle" idx="1"/>
          </p:nvPr>
        </p:nvSpPr>
        <p:spPr>
          <a:xfrm>
            <a:off x="1417285" y="1574694"/>
            <a:ext cx="6400800" cy="1752600"/>
          </a:xfrm>
        </p:spPr>
        <p:txBody>
          <a:bodyPr>
            <a:normAutofit/>
          </a:bodyPr>
          <a:lstStyle/>
          <a:p>
            <a:r>
              <a:rPr lang="en-US" sz="2400" dirty="0" smtClean="0"/>
              <a:t>NOSQL is simply…</a:t>
            </a:r>
            <a:endParaRPr lang="en-US" sz="2400" dirty="0"/>
          </a:p>
        </p:txBody>
      </p:sp>
    </p:spTree>
    <p:extLst>
      <p:ext uri="{BB962C8B-B14F-4D97-AF65-F5344CB8AC3E}">
        <p14:creationId xmlns:p14="http://schemas.microsoft.com/office/powerpoint/2010/main" val="2772107250"/>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Launching the shell</a:t>
            </a:r>
            <a:br>
              <a:rPr lang="en-US" dirty="0" smtClean="0"/>
            </a:br>
            <a:r>
              <a:rPr lang="en-US" sz="2700" dirty="0" smtClean="0"/>
              <a:t>(mac/</a:t>
            </a:r>
            <a:r>
              <a:rPr lang="en-US" sz="2700" dirty="0" err="1" smtClean="0"/>
              <a:t>unix</a:t>
            </a:r>
            <a:r>
              <a:rPr lang="en-US" sz="2700" dirty="0" smtClean="0"/>
              <a:t>)</a:t>
            </a:r>
            <a:endParaRPr lang="en-US" dirty="0"/>
          </a:p>
        </p:txBody>
      </p:sp>
      <p:sp>
        <p:nvSpPr>
          <p:cNvPr id="3" name="Content Placeholder 2"/>
          <p:cNvSpPr>
            <a:spLocks noGrp="1"/>
          </p:cNvSpPr>
          <p:nvPr>
            <p:ph idx="1"/>
          </p:nvPr>
        </p:nvSpPr>
        <p:spPr/>
        <p:txBody>
          <a:bodyPr>
            <a:noAutofit/>
          </a:bodyPr>
          <a:lstStyle/>
          <a:p>
            <a:pPr marL="0" indent="0">
              <a:buNone/>
            </a:pPr>
            <a:r>
              <a:rPr lang="en-US" sz="1800" dirty="0">
                <a:latin typeface="Courier New"/>
                <a:cs typeface="Courier New"/>
              </a:rPr>
              <a:t>#!/bin/</a:t>
            </a:r>
            <a:r>
              <a:rPr lang="en-US" sz="1800" dirty="0" err="1">
                <a:latin typeface="Courier New"/>
                <a:cs typeface="Courier New"/>
              </a:rPr>
              <a:t>sh</a:t>
            </a:r>
            <a:endParaRPr lang="en-US" sz="1800" dirty="0">
              <a:latin typeface="Courier New"/>
              <a:cs typeface="Courier New"/>
            </a:endParaRPr>
          </a:p>
          <a:p>
            <a:pPr marL="0" indent="0">
              <a:buNone/>
            </a:pPr>
            <a:endParaRPr lang="en-US" sz="1800" dirty="0">
              <a:latin typeface="Courier New"/>
              <a:cs typeface="Courier New"/>
            </a:endParaRPr>
          </a:p>
          <a:p>
            <a:pPr marL="0" indent="0">
              <a:buNone/>
            </a:pPr>
            <a:r>
              <a:rPr lang="en-US" sz="1800" dirty="0">
                <a:latin typeface="Courier New"/>
                <a:cs typeface="Courier New"/>
              </a:rPr>
              <a:t># Set this to your own project directory</a:t>
            </a:r>
          </a:p>
          <a:p>
            <a:pPr marL="0" indent="0">
              <a:buNone/>
            </a:pPr>
            <a:r>
              <a:rPr lang="en-US" sz="1800" dirty="0">
                <a:latin typeface="Courier New"/>
                <a:cs typeface="Courier New"/>
              </a:rPr>
              <a:t>PROJECT_DIR=/Users/</a:t>
            </a:r>
            <a:r>
              <a:rPr lang="en-US" sz="1800" dirty="0" err="1">
                <a:latin typeface="Courier New"/>
                <a:cs typeface="Courier New"/>
              </a:rPr>
              <a:t>jim</a:t>
            </a:r>
            <a:r>
              <a:rPr lang="en-US" sz="1800" dirty="0" smtClean="0">
                <a:latin typeface="Courier New"/>
                <a:cs typeface="Courier New"/>
              </a:rPr>
              <a:t>/neo/development</a:t>
            </a:r>
            <a:r>
              <a:rPr lang="en-US" sz="1800" dirty="0">
                <a:latin typeface="Courier New"/>
                <a:cs typeface="Courier New"/>
              </a:rPr>
              <a:t>/neo4j-tutorial</a:t>
            </a:r>
          </a:p>
          <a:p>
            <a:pPr marL="0" indent="0">
              <a:buNone/>
            </a:pPr>
            <a:r>
              <a:rPr lang="en-US" sz="1800" dirty="0">
                <a:latin typeface="Courier New"/>
                <a:cs typeface="Courier New"/>
              </a:rPr>
              <a:t>LIB_DIR=$PROJECT_DIR/lib</a:t>
            </a:r>
          </a:p>
          <a:p>
            <a:pPr marL="0" indent="0">
              <a:buNone/>
            </a:pPr>
            <a:endParaRPr lang="en-US" sz="1800" dirty="0">
              <a:latin typeface="Courier New"/>
              <a:cs typeface="Courier New"/>
            </a:endParaRPr>
          </a:p>
          <a:p>
            <a:pPr marL="0" indent="0">
              <a:buNone/>
            </a:pPr>
            <a:r>
              <a:rPr lang="en-US" sz="1800" dirty="0">
                <a:latin typeface="Courier New"/>
                <a:cs typeface="Courier New"/>
              </a:rPr>
              <a:t>java -</a:t>
            </a:r>
            <a:r>
              <a:rPr lang="en-US" sz="1800" dirty="0" err="1">
                <a:latin typeface="Courier New"/>
                <a:cs typeface="Courier New"/>
              </a:rPr>
              <a:t>cp</a:t>
            </a:r>
            <a:r>
              <a:rPr lang="en-US" sz="1800" dirty="0">
                <a:latin typeface="Courier New"/>
                <a:cs typeface="Courier New"/>
              </a:rPr>
              <a:t> $LIB_DIR/neo4j-</a:t>
            </a:r>
            <a:r>
              <a:rPr lang="en-US" sz="1800" dirty="0" smtClean="0">
                <a:latin typeface="Courier New"/>
                <a:cs typeface="Courier New"/>
              </a:rPr>
              <a:t>shell.jar</a:t>
            </a:r>
            <a:r>
              <a:rPr lang="en-US" sz="1800" dirty="0">
                <a:latin typeface="Courier New"/>
                <a:cs typeface="Courier New"/>
              </a:rPr>
              <a:t>:$LIB_DIR/neo4j-</a:t>
            </a:r>
            <a:r>
              <a:rPr lang="en-US" sz="1800" dirty="0" smtClean="0">
                <a:latin typeface="Courier New"/>
                <a:cs typeface="Courier New"/>
              </a:rPr>
              <a:t>kernel.jar</a:t>
            </a:r>
            <a:r>
              <a:rPr lang="en-US" sz="1800" dirty="0">
                <a:latin typeface="Courier New"/>
                <a:cs typeface="Courier New"/>
              </a:rPr>
              <a:t>:$LIB_DIR/geronimo-</a:t>
            </a:r>
            <a:r>
              <a:rPr lang="en-US" sz="1800" dirty="0" smtClean="0">
                <a:latin typeface="Courier New"/>
                <a:cs typeface="Courier New"/>
              </a:rPr>
              <a:t>jta_1.1_spec.jar org.neo4j.shell.StartClient -</a:t>
            </a:r>
            <a:r>
              <a:rPr lang="en-US" sz="1800" dirty="0">
                <a:latin typeface="Courier New"/>
                <a:cs typeface="Courier New"/>
              </a:rPr>
              <a:t>path $1</a:t>
            </a:r>
          </a:p>
          <a:p>
            <a:pPr marL="0" indent="0">
              <a:buNone/>
            </a:pPr>
            <a:endParaRPr lang="en-US" sz="1800" dirty="0">
              <a:latin typeface="Courier New"/>
              <a:cs typeface="Courier New"/>
            </a:endParaRPr>
          </a:p>
        </p:txBody>
      </p:sp>
    </p:spTree>
    <p:extLst>
      <p:ext uri="{BB962C8B-B14F-4D97-AF65-F5344CB8AC3E}">
        <p14:creationId xmlns:p14="http://schemas.microsoft.com/office/powerpoint/2010/main" val="3614704666"/>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Launching the shell</a:t>
            </a:r>
            <a:br>
              <a:rPr lang="en-US" dirty="0" smtClean="0"/>
            </a:br>
            <a:r>
              <a:rPr lang="en-US" sz="2700" dirty="0" smtClean="0"/>
              <a:t>(windows)</a:t>
            </a:r>
            <a:endParaRPr lang="en-US" dirty="0"/>
          </a:p>
        </p:txBody>
      </p:sp>
      <p:sp>
        <p:nvSpPr>
          <p:cNvPr id="3" name="Content Placeholder 2"/>
          <p:cNvSpPr>
            <a:spLocks noGrp="1"/>
          </p:cNvSpPr>
          <p:nvPr>
            <p:ph idx="1"/>
          </p:nvPr>
        </p:nvSpPr>
        <p:spPr>
          <a:xfrm>
            <a:off x="457199" y="1600200"/>
            <a:ext cx="8455891" cy="4525963"/>
          </a:xfrm>
        </p:spPr>
        <p:txBody>
          <a:bodyPr>
            <a:noAutofit/>
          </a:bodyPr>
          <a:lstStyle/>
          <a:p>
            <a:pPr marL="0" indent="0">
              <a:buNone/>
            </a:pPr>
            <a:r>
              <a:rPr lang="en-US" sz="1800" dirty="0">
                <a:latin typeface="Courier New"/>
                <a:cs typeface="Courier New"/>
              </a:rPr>
              <a:t>REM Set this to your own project directory</a:t>
            </a:r>
          </a:p>
          <a:p>
            <a:pPr marL="0" indent="0">
              <a:buNone/>
            </a:pPr>
            <a:endParaRPr lang="en-US" sz="1800" dirty="0" smtClean="0">
              <a:latin typeface="Courier New"/>
              <a:cs typeface="Courier New"/>
            </a:endParaRPr>
          </a:p>
          <a:p>
            <a:pPr marL="0" indent="0">
              <a:buNone/>
            </a:pPr>
            <a:r>
              <a:rPr lang="en-US" sz="1800" dirty="0" smtClean="0">
                <a:latin typeface="Courier New"/>
                <a:cs typeface="Courier New"/>
              </a:rPr>
              <a:t>set </a:t>
            </a:r>
            <a:r>
              <a:rPr lang="en-US" sz="1800" dirty="0">
                <a:latin typeface="Courier New"/>
                <a:cs typeface="Courier New"/>
              </a:rPr>
              <a:t>PROJECT_DIR=Z:\MYDO~0F4</a:t>
            </a:r>
            <a:r>
              <a:rPr lang="en-US" sz="1800" dirty="0" smtClean="0">
                <a:latin typeface="Courier New"/>
                <a:cs typeface="Courier New"/>
              </a:rPr>
              <a:t>\neo\development</a:t>
            </a:r>
            <a:r>
              <a:rPr lang="en-US" sz="1800" dirty="0">
                <a:latin typeface="Courier New"/>
                <a:cs typeface="Courier New"/>
              </a:rPr>
              <a:t>\neo4j-tutorial</a:t>
            </a:r>
          </a:p>
          <a:p>
            <a:pPr marL="0" indent="0">
              <a:buNone/>
            </a:pPr>
            <a:r>
              <a:rPr lang="en-US" sz="1800" dirty="0">
                <a:latin typeface="Courier New"/>
                <a:cs typeface="Courier New"/>
              </a:rPr>
              <a:t>set LIB_DIR=%PROJECT_DIR%\lib</a:t>
            </a:r>
          </a:p>
          <a:p>
            <a:pPr marL="0" indent="0">
              <a:buNone/>
            </a:pPr>
            <a:endParaRPr lang="en-US" sz="1800" dirty="0" smtClean="0">
              <a:latin typeface="Courier New"/>
              <a:cs typeface="Courier New"/>
            </a:endParaRPr>
          </a:p>
          <a:p>
            <a:pPr marL="0" indent="0">
              <a:buNone/>
            </a:pPr>
            <a:r>
              <a:rPr lang="en-US" sz="1800" dirty="0" smtClean="0">
                <a:latin typeface="Courier New"/>
                <a:cs typeface="Courier New"/>
              </a:rPr>
              <a:t>java </a:t>
            </a:r>
            <a:r>
              <a:rPr lang="en-US" sz="1800" dirty="0">
                <a:latin typeface="Courier New"/>
                <a:cs typeface="Courier New"/>
              </a:rPr>
              <a:t>-</a:t>
            </a:r>
            <a:r>
              <a:rPr lang="en-US" sz="1800" dirty="0" err="1">
                <a:latin typeface="Courier New"/>
                <a:cs typeface="Courier New"/>
              </a:rPr>
              <a:t>cp</a:t>
            </a:r>
            <a:r>
              <a:rPr lang="en-US" sz="1800" dirty="0">
                <a:latin typeface="Courier New"/>
                <a:cs typeface="Courier New"/>
              </a:rPr>
              <a:t> %LIB_DIR%\neo4j-</a:t>
            </a:r>
            <a:r>
              <a:rPr lang="en-US" sz="1800" dirty="0" smtClean="0">
                <a:latin typeface="Courier New"/>
                <a:cs typeface="Courier New"/>
              </a:rPr>
              <a:t>shell.jar</a:t>
            </a:r>
            <a:r>
              <a:rPr lang="en-US" sz="1800" dirty="0">
                <a:latin typeface="Courier New"/>
                <a:cs typeface="Courier New"/>
              </a:rPr>
              <a:t>;%LIB_DIR%\neo4j</a:t>
            </a:r>
            <a:r>
              <a:rPr lang="en-US" sz="1800">
                <a:latin typeface="Courier New"/>
                <a:cs typeface="Courier New"/>
              </a:rPr>
              <a:t>-</a:t>
            </a:r>
            <a:r>
              <a:rPr lang="en-US" sz="1800" smtClean="0">
                <a:latin typeface="Courier New"/>
                <a:cs typeface="Courier New"/>
              </a:rPr>
              <a:t>kernel.jar</a:t>
            </a:r>
            <a:r>
              <a:rPr lang="en-US" sz="1800" dirty="0">
                <a:latin typeface="Courier New"/>
                <a:cs typeface="Courier New"/>
              </a:rPr>
              <a:t>;%LIB_DIR%\geronimo</a:t>
            </a:r>
            <a:r>
              <a:rPr lang="en-US" sz="1800">
                <a:latin typeface="Courier New"/>
                <a:cs typeface="Courier New"/>
              </a:rPr>
              <a:t>-</a:t>
            </a:r>
            <a:r>
              <a:rPr lang="en-US" sz="1800" smtClean="0">
                <a:latin typeface="Courier New"/>
                <a:cs typeface="Courier New"/>
              </a:rPr>
              <a:t>jta_1.1_spec.jar </a:t>
            </a:r>
            <a:r>
              <a:rPr lang="en-US" sz="1800">
                <a:latin typeface="Courier New"/>
                <a:cs typeface="Courier New"/>
              </a:rPr>
              <a:t>org.neo4j.shell.StartClient </a:t>
            </a:r>
            <a:r>
              <a:rPr lang="en-US" sz="1800" smtClean="0">
                <a:latin typeface="Courier New"/>
                <a:cs typeface="Courier New"/>
              </a:rPr>
              <a:t>-</a:t>
            </a:r>
            <a:r>
              <a:rPr lang="en-US" sz="1800" dirty="0">
                <a:latin typeface="Courier New"/>
                <a:cs typeface="Courier New"/>
              </a:rPr>
              <a:t>path %1</a:t>
            </a:r>
          </a:p>
        </p:txBody>
      </p:sp>
    </p:spTree>
    <p:extLst>
      <p:ext uri="{BB962C8B-B14F-4D97-AF65-F5344CB8AC3E}">
        <p14:creationId xmlns:p14="http://schemas.microsoft.com/office/powerpoint/2010/main" val="607572002"/>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Shell Commands</a:t>
            </a:r>
            <a:endParaRPr lang="en-US" dirty="0"/>
          </a:p>
        </p:txBody>
      </p:sp>
      <p:sp>
        <p:nvSpPr>
          <p:cNvPr id="6" name="Text Placeholder 5"/>
          <p:cNvSpPr>
            <a:spLocks noGrp="1"/>
          </p:cNvSpPr>
          <p:nvPr>
            <p:ph type="body" idx="1"/>
          </p:nvPr>
        </p:nvSpPr>
        <p:spPr/>
        <p:txBody>
          <a:bodyPr/>
          <a:lstStyle/>
          <a:p>
            <a:r>
              <a:rPr lang="en-US" dirty="0" smtClean="0"/>
              <a:t>cd</a:t>
            </a:r>
            <a:endParaRPr lang="en-US" dirty="0"/>
          </a:p>
        </p:txBody>
      </p:sp>
      <p:sp>
        <p:nvSpPr>
          <p:cNvPr id="4" name="Content Placeholder 3"/>
          <p:cNvSpPr>
            <a:spLocks noGrp="1"/>
          </p:cNvSpPr>
          <p:nvPr>
            <p:ph sz="half" idx="2"/>
          </p:nvPr>
        </p:nvSpPr>
        <p:spPr/>
        <p:txBody>
          <a:bodyPr>
            <a:normAutofit fontScale="70000" lnSpcReduction="20000"/>
          </a:bodyPr>
          <a:lstStyle/>
          <a:p>
            <a:r>
              <a:rPr lang="en-US" dirty="0">
                <a:latin typeface="Courier New"/>
                <a:cs typeface="Courier New"/>
              </a:rPr>
              <a:t>cd &lt;node-id&gt;</a:t>
            </a:r>
            <a:r>
              <a:rPr lang="en-US" dirty="0"/>
              <a:t> </a:t>
            </a:r>
            <a:r>
              <a:rPr lang="en-US" dirty="0" smtClean="0"/>
              <a:t>traverse </a:t>
            </a:r>
            <a:r>
              <a:rPr lang="en-US" dirty="0"/>
              <a:t>one relationship to the </a:t>
            </a:r>
            <a:r>
              <a:rPr lang="en-US" dirty="0" smtClean="0"/>
              <a:t>adjacent node </a:t>
            </a:r>
            <a:r>
              <a:rPr lang="en-US" dirty="0"/>
              <a:t>id</a:t>
            </a:r>
            <a:r>
              <a:rPr lang="en-US" dirty="0" smtClean="0"/>
              <a:t>.</a:t>
            </a:r>
            <a:endParaRPr lang="en-US" dirty="0"/>
          </a:p>
          <a:p>
            <a:r>
              <a:rPr lang="en-US" dirty="0">
                <a:latin typeface="Courier New"/>
                <a:cs typeface="Courier New"/>
              </a:rPr>
              <a:t>cd -a &lt;node-id</a:t>
            </a:r>
            <a:r>
              <a:rPr lang="en-US" dirty="0" smtClean="0">
                <a:latin typeface="Courier New"/>
                <a:cs typeface="Courier New"/>
              </a:rPr>
              <a:t>&gt;</a:t>
            </a:r>
            <a:r>
              <a:rPr lang="en-US" dirty="0" smtClean="0"/>
              <a:t> traverse to node id. </a:t>
            </a:r>
            <a:endParaRPr lang="en-US" dirty="0"/>
          </a:p>
          <a:p>
            <a:r>
              <a:rPr lang="en-US" dirty="0">
                <a:latin typeface="Courier New"/>
                <a:cs typeface="Courier New"/>
              </a:rPr>
              <a:t>cd -r &lt;relationship-id&gt;</a:t>
            </a:r>
            <a:r>
              <a:rPr lang="en-US" dirty="0"/>
              <a:t> </a:t>
            </a:r>
            <a:r>
              <a:rPr lang="en-US" dirty="0" smtClean="0"/>
              <a:t>traverse </a:t>
            </a:r>
            <a:r>
              <a:rPr lang="en-US" dirty="0"/>
              <a:t>to a relationship </a:t>
            </a:r>
            <a:r>
              <a:rPr lang="en-US" dirty="0" smtClean="0"/>
              <a:t>which has the </a:t>
            </a:r>
            <a:r>
              <a:rPr lang="en-US" dirty="0"/>
              <a:t>current node as either start or </a:t>
            </a:r>
            <a:r>
              <a:rPr lang="en-US" dirty="0" smtClean="0"/>
              <a:t>end. </a:t>
            </a:r>
            <a:r>
              <a:rPr lang="en-US" dirty="0"/>
              <a:t>To see the relationship ids use the </a:t>
            </a:r>
            <a:r>
              <a:rPr lang="en-US" dirty="0" err="1"/>
              <a:t>ls</a:t>
            </a:r>
            <a:r>
              <a:rPr lang="en-US" dirty="0"/>
              <a:t> -</a:t>
            </a:r>
            <a:r>
              <a:rPr lang="en-US" dirty="0" err="1"/>
              <a:t>vr</a:t>
            </a:r>
            <a:r>
              <a:rPr lang="en-US" dirty="0"/>
              <a:t> command on nodes. </a:t>
            </a:r>
          </a:p>
          <a:p>
            <a:r>
              <a:rPr lang="en-US" dirty="0">
                <a:latin typeface="Courier New"/>
                <a:cs typeface="Courier New"/>
              </a:rPr>
              <a:t>cd -</a:t>
            </a:r>
            <a:r>
              <a:rPr lang="en-US" dirty="0" err="1">
                <a:latin typeface="Courier New"/>
                <a:cs typeface="Courier New"/>
              </a:rPr>
              <a:t>ar</a:t>
            </a:r>
            <a:r>
              <a:rPr lang="en-US" dirty="0">
                <a:latin typeface="Courier New"/>
                <a:cs typeface="Courier New"/>
              </a:rPr>
              <a:t> &lt;relationship-id&gt;</a:t>
            </a:r>
            <a:r>
              <a:rPr lang="en-US" dirty="0"/>
              <a:t> </a:t>
            </a:r>
            <a:r>
              <a:rPr lang="en-US" dirty="0" smtClean="0"/>
              <a:t>absolute change to any relationship. </a:t>
            </a:r>
            <a:endParaRPr lang="en-US" dirty="0"/>
          </a:p>
          <a:p>
            <a:r>
              <a:rPr lang="en-US" dirty="0" smtClean="0">
                <a:latin typeface="Courier New"/>
                <a:cs typeface="Courier New"/>
              </a:rPr>
              <a:t>cd </a:t>
            </a:r>
            <a:r>
              <a:rPr lang="en-US" dirty="0">
                <a:latin typeface="Courier New"/>
                <a:cs typeface="Courier New"/>
              </a:rPr>
              <a:t>..</a:t>
            </a:r>
            <a:r>
              <a:rPr lang="en-US" dirty="0"/>
              <a:t> </a:t>
            </a:r>
            <a:r>
              <a:rPr lang="en-US" dirty="0" smtClean="0"/>
              <a:t>traverses </a:t>
            </a:r>
            <a:r>
              <a:rPr lang="en-US" dirty="0"/>
              <a:t>back one </a:t>
            </a:r>
            <a:r>
              <a:rPr lang="en-US" dirty="0" smtClean="0"/>
              <a:t>step. </a:t>
            </a:r>
            <a:endParaRPr lang="en-US" dirty="0"/>
          </a:p>
          <a:p>
            <a:r>
              <a:rPr lang="en-US" dirty="0">
                <a:latin typeface="Courier New"/>
                <a:cs typeface="Courier New"/>
              </a:rPr>
              <a:t>cd </a:t>
            </a:r>
            <a:r>
              <a:rPr lang="en-US" dirty="0" smtClean="0">
                <a:latin typeface="Courier New"/>
                <a:cs typeface="Courier New"/>
              </a:rPr>
              <a:t>start</a:t>
            </a:r>
            <a:r>
              <a:rPr lang="en-US" dirty="0" smtClean="0"/>
              <a:t> traverses to </a:t>
            </a:r>
            <a:r>
              <a:rPr lang="en-US" dirty="0"/>
              <a:t>the start node of the </a:t>
            </a:r>
            <a:r>
              <a:rPr lang="en-US" dirty="0" smtClean="0"/>
              <a:t>relationship</a:t>
            </a:r>
            <a:endParaRPr lang="en-US" dirty="0"/>
          </a:p>
          <a:p>
            <a:r>
              <a:rPr lang="en-US" dirty="0">
                <a:latin typeface="Courier New"/>
                <a:cs typeface="Courier New"/>
              </a:rPr>
              <a:t>cd end</a:t>
            </a:r>
            <a:r>
              <a:rPr lang="en-US" dirty="0"/>
              <a:t> </a:t>
            </a:r>
            <a:r>
              <a:rPr lang="en-US" dirty="0" smtClean="0"/>
              <a:t>traverses </a:t>
            </a:r>
            <a:r>
              <a:rPr lang="en-US" dirty="0"/>
              <a:t>to the end node of the relationship. </a:t>
            </a:r>
          </a:p>
        </p:txBody>
      </p:sp>
      <p:sp>
        <p:nvSpPr>
          <p:cNvPr id="7" name="Text Placeholder 6"/>
          <p:cNvSpPr>
            <a:spLocks noGrp="1"/>
          </p:cNvSpPr>
          <p:nvPr>
            <p:ph type="body" sz="quarter" idx="3"/>
          </p:nvPr>
        </p:nvSpPr>
        <p:spPr/>
        <p:txBody>
          <a:bodyPr/>
          <a:lstStyle/>
          <a:p>
            <a:r>
              <a:rPr lang="en-US" dirty="0" err="1" smtClean="0"/>
              <a:t>ls</a:t>
            </a:r>
            <a:endParaRPr lang="en-US" dirty="0"/>
          </a:p>
        </p:txBody>
      </p:sp>
      <p:sp>
        <p:nvSpPr>
          <p:cNvPr id="8" name="Content Placeholder 7"/>
          <p:cNvSpPr>
            <a:spLocks noGrp="1"/>
          </p:cNvSpPr>
          <p:nvPr>
            <p:ph sz="quarter" idx="4"/>
          </p:nvPr>
        </p:nvSpPr>
        <p:spPr/>
        <p:txBody>
          <a:bodyPr>
            <a:normAutofit/>
          </a:bodyPr>
          <a:lstStyle/>
          <a:p>
            <a:r>
              <a:rPr lang="en-US" dirty="0" err="1" smtClean="0">
                <a:latin typeface="Courier New"/>
                <a:cs typeface="Courier New"/>
              </a:rPr>
              <a:t>ls</a:t>
            </a:r>
            <a:r>
              <a:rPr lang="en-US" dirty="0" smtClean="0"/>
              <a:t> lists the current node/relation</a:t>
            </a:r>
          </a:p>
          <a:p>
            <a:r>
              <a:rPr lang="en-US" dirty="0" err="1" smtClean="0">
                <a:latin typeface="Courier New"/>
                <a:cs typeface="Courier New"/>
              </a:rPr>
              <a:t>ls</a:t>
            </a:r>
            <a:r>
              <a:rPr lang="en-US" dirty="0" smtClean="0">
                <a:latin typeface="Courier New"/>
                <a:cs typeface="Courier New"/>
              </a:rPr>
              <a:t> *foo*</a:t>
            </a:r>
            <a:r>
              <a:rPr lang="en-US" dirty="0" smtClean="0"/>
              <a:t> lists anything matching the regex</a:t>
            </a:r>
          </a:p>
          <a:p>
            <a:pPr lvl="1"/>
            <a:r>
              <a:rPr lang="en-US" dirty="0" smtClean="0">
                <a:latin typeface="Courier New"/>
                <a:cs typeface="Courier New"/>
              </a:rPr>
              <a:t>-</a:t>
            </a:r>
            <a:r>
              <a:rPr lang="en-US" dirty="0" err="1" smtClean="0">
                <a:latin typeface="Courier New"/>
                <a:cs typeface="Courier New"/>
              </a:rPr>
              <a:t>i</a:t>
            </a:r>
            <a:r>
              <a:rPr lang="en-US" dirty="0" smtClean="0"/>
              <a:t> ignores case</a:t>
            </a:r>
          </a:p>
          <a:p>
            <a:r>
              <a:rPr lang="en-US" dirty="0" err="1" smtClean="0">
                <a:latin typeface="Courier New"/>
                <a:cs typeface="Courier New"/>
              </a:rPr>
              <a:t>ls</a:t>
            </a:r>
            <a:r>
              <a:rPr lang="en-US" dirty="0" smtClean="0">
                <a:latin typeface="Courier New"/>
                <a:cs typeface="Courier New"/>
              </a:rPr>
              <a:t> -d</a:t>
            </a:r>
            <a:r>
              <a:rPr lang="en-US" dirty="0" smtClean="0"/>
              <a:t> filters on direction</a:t>
            </a:r>
          </a:p>
          <a:p>
            <a:pPr lvl="1"/>
            <a:r>
              <a:rPr lang="en-US" dirty="0" smtClean="0">
                <a:latin typeface="Courier New"/>
                <a:cs typeface="Courier New"/>
              </a:rPr>
              <a:t>INCOMING, OUTGOING, BOTH</a:t>
            </a:r>
          </a:p>
          <a:p>
            <a:pPr lvl="1"/>
            <a:r>
              <a:rPr lang="en-US" dirty="0" smtClean="0">
                <a:latin typeface="Courier New"/>
                <a:cs typeface="Courier New"/>
              </a:rPr>
              <a:t>in, out, both</a:t>
            </a:r>
          </a:p>
          <a:p>
            <a:pPr lvl="1"/>
            <a:r>
              <a:rPr lang="en-US" dirty="0" err="1" smtClean="0">
                <a:latin typeface="Courier New"/>
                <a:cs typeface="Courier New"/>
              </a:rPr>
              <a:t>i</a:t>
            </a:r>
            <a:r>
              <a:rPr lang="en-US" dirty="0" smtClean="0">
                <a:latin typeface="Courier New"/>
                <a:cs typeface="Courier New"/>
              </a:rPr>
              <a:t>, o, b</a:t>
            </a:r>
          </a:p>
        </p:txBody>
      </p:sp>
    </p:spTree>
    <p:extLst>
      <p:ext uri="{BB962C8B-B14F-4D97-AF65-F5344CB8AC3E}">
        <p14:creationId xmlns:p14="http://schemas.microsoft.com/office/powerpoint/2010/main" val="3434640944"/>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Shell Commands</a:t>
            </a:r>
            <a:endParaRPr lang="en-US" dirty="0"/>
          </a:p>
        </p:txBody>
      </p:sp>
      <p:sp>
        <p:nvSpPr>
          <p:cNvPr id="6" name="Text Placeholder 5"/>
          <p:cNvSpPr>
            <a:spLocks noGrp="1"/>
          </p:cNvSpPr>
          <p:nvPr>
            <p:ph type="body" idx="1"/>
          </p:nvPr>
        </p:nvSpPr>
        <p:spPr/>
        <p:txBody>
          <a:bodyPr/>
          <a:lstStyle/>
          <a:p>
            <a:r>
              <a:rPr lang="en-US" dirty="0" err="1" smtClean="0"/>
              <a:t>mkrel</a:t>
            </a:r>
            <a:endParaRPr lang="en-US" dirty="0"/>
          </a:p>
        </p:txBody>
      </p:sp>
      <p:sp>
        <p:nvSpPr>
          <p:cNvPr id="4" name="Content Placeholder 3"/>
          <p:cNvSpPr>
            <a:spLocks noGrp="1"/>
          </p:cNvSpPr>
          <p:nvPr>
            <p:ph sz="half" idx="2"/>
          </p:nvPr>
        </p:nvSpPr>
        <p:spPr/>
        <p:txBody>
          <a:bodyPr>
            <a:normAutofit/>
          </a:bodyPr>
          <a:lstStyle/>
          <a:p>
            <a:r>
              <a:rPr lang="en-US" dirty="0" err="1" smtClean="0">
                <a:latin typeface="Courier New"/>
                <a:cs typeface="Courier New"/>
              </a:rPr>
              <a:t>mkrel</a:t>
            </a:r>
            <a:r>
              <a:rPr lang="en-US" dirty="0" smtClean="0">
                <a:latin typeface="Courier New"/>
                <a:cs typeface="Courier New"/>
              </a:rPr>
              <a:t> –c</a:t>
            </a:r>
            <a:r>
              <a:rPr lang="en-US" dirty="0" smtClean="0"/>
              <a:t> for node</a:t>
            </a:r>
          </a:p>
          <a:p>
            <a:r>
              <a:rPr lang="en-US" dirty="0" err="1">
                <a:latin typeface="Courier New"/>
                <a:cs typeface="Courier New"/>
              </a:rPr>
              <a:t>mkrel</a:t>
            </a:r>
            <a:r>
              <a:rPr lang="en-US" dirty="0">
                <a:latin typeface="Courier New"/>
                <a:cs typeface="Courier New"/>
              </a:rPr>
              <a:t> </a:t>
            </a:r>
            <a:r>
              <a:rPr lang="en-US" dirty="0" smtClean="0">
                <a:latin typeface="Courier New"/>
                <a:cs typeface="Courier New"/>
              </a:rPr>
              <a:t>–t</a:t>
            </a:r>
            <a:r>
              <a:rPr lang="en-US" dirty="0" smtClean="0"/>
              <a:t> </a:t>
            </a:r>
            <a:r>
              <a:rPr lang="en-US" dirty="0"/>
              <a:t>for </a:t>
            </a:r>
            <a:r>
              <a:rPr lang="en-US" dirty="0" smtClean="0"/>
              <a:t>relationship</a:t>
            </a:r>
            <a:endParaRPr lang="en-US" dirty="0"/>
          </a:p>
          <a:p>
            <a:r>
              <a:rPr lang="en-US" dirty="0" err="1" smtClean="0">
                <a:latin typeface="Courier New"/>
                <a:cs typeface="Courier New"/>
              </a:rPr>
              <a:t>mkrel</a:t>
            </a:r>
            <a:r>
              <a:rPr lang="en-US" dirty="0" smtClean="0">
                <a:latin typeface="Courier New"/>
                <a:cs typeface="Courier New"/>
              </a:rPr>
              <a:t> </a:t>
            </a:r>
            <a:r>
              <a:rPr lang="en-US" dirty="0">
                <a:latin typeface="Courier New"/>
                <a:cs typeface="Courier New"/>
              </a:rPr>
              <a:t>-t </a:t>
            </a:r>
            <a:r>
              <a:rPr lang="en-US" dirty="0" smtClean="0">
                <a:latin typeface="Courier New"/>
                <a:cs typeface="Courier New"/>
              </a:rPr>
              <a:t>"LIKES" </a:t>
            </a:r>
            <a:r>
              <a:rPr lang="en-US" dirty="0">
                <a:latin typeface="Courier New"/>
                <a:cs typeface="Courier New"/>
              </a:rPr>
              <a:t>-d </a:t>
            </a:r>
            <a:r>
              <a:rPr lang="en-US" dirty="0" smtClean="0">
                <a:latin typeface="Courier New"/>
                <a:cs typeface="Courier New"/>
              </a:rPr>
              <a:t>OUT –c</a:t>
            </a:r>
            <a:r>
              <a:rPr lang="en-US" dirty="0" smtClean="0"/>
              <a:t> creates a “likes” relationship to a new node </a:t>
            </a:r>
            <a:endParaRPr lang="en-US" dirty="0"/>
          </a:p>
        </p:txBody>
      </p:sp>
      <p:sp>
        <p:nvSpPr>
          <p:cNvPr id="7" name="Text Placeholder 6"/>
          <p:cNvSpPr>
            <a:spLocks noGrp="1"/>
          </p:cNvSpPr>
          <p:nvPr>
            <p:ph type="body" sz="quarter" idx="3"/>
          </p:nvPr>
        </p:nvSpPr>
        <p:spPr/>
        <p:txBody>
          <a:bodyPr/>
          <a:lstStyle/>
          <a:p>
            <a:r>
              <a:rPr lang="en-US" smtClean="0"/>
              <a:t>rmrel</a:t>
            </a:r>
            <a:endParaRPr lang="en-US" dirty="0"/>
          </a:p>
        </p:txBody>
      </p:sp>
      <p:sp>
        <p:nvSpPr>
          <p:cNvPr id="8" name="Content Placeholder 7"/>
          <p:cNvSpPr>
            <a:spLocks noGrp="1"/>
          </p:cNvSpPr>
          <p:nvPr>
            <p:ph sz="quarter" idx="4"/>
          </p:nvPr>
        </p:nvSpPr>
        <p:spPr/>
        <p:txBody>
          <a:bodyPr>
            <a:normAutofit/>
          </a:bodyPr>
          <a:lstStyle/>
          <a:p>
            <a:r>
              <a:rPr lang="en-US" dirty="0" smtClean="0">
                <a:latin typeface="Calibri (Body)"/>
                <a:cs typeface="Calibri (Body)"/>
              </a:rPr>
              <a:t>As </a:t>
            </a:r>
            <a:r>
              <a:rPr lang="en-US" dirty="0" err="1" smtClean="0">
                <a:latin typeface="Courier New"/>
                <a:cs typeface="Courier New"/>
              </a:rPr>
              <a:t>mkrel</a:t>
            </a:r>
            <a:r>
              <a:rPr lang="en-US" dirty="0" smtClean="0">
                <a:latin typeface="Calibri (Body)"/>
                <a:cs typeface="Calibri (Body)"/>
              </a:rPr>
              <a:t>, but removes nodes and relationships</a:t>
            </a:r>
          </a:p>
        </p:txBody>
      </p:sp>
    </p:spTree>
    <p:extLst>
      <p:ext uri="{BB962C8B-B14F-4D97-AF65-F5344CB8AC3E}">
        <p14:creationId xmlns:p14="http://schemas.microsoft.com/office/powerpoint/2010/main" val="198826150"/>
      </p:ext>
    </p:extLst>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normAutofit fontScale="90000"/>
          </a:bodyPr>
          <a:lstStyle/>
          <a:p>
            <a:r>
              <a:rPr lang="en-US" dirty="0" smtClean="0"/>
              <a:t>Setting, Changing, Removing Properties</a:t>
            </a:r>
            <a:endParaRPr lang="en-US" dirty="0"/>
          </a:p>
        </p:txBody>
      </p:sp>
      <p:sp>
        <p:nvSpPr>
          <p:cNvPr id="3" name="Text Placeholder 2"/>
          <p:cNvSpPr>
            <a:spLocks noGrp="1"/>
          </p:cNvSpPr>
          <p:nvPr>
            <p:ph type="body" idx="4294967295"/>
          </p:nvPr>
        </p:nvSpPr>
        <p:spPr>
          <a:xfrm>
            <a:off x="457194" y="1660092"/>
            <a:ext cx="1865313" cy="639762"/>
          </a:xfrm>
        </p:spPr>
        <p:txBody>
          <a:bodyPr>
            <a:noAutofit/>
          </a:bodyPr>
          <a:lstStyle/>
          <a:p>
            <a:pPr marL="0" indent="0">
              <a:buNone/>
            </a:pPr>
            <a:r>
              <a:rPr lang="en-US" sz="2400" b="1" dirty="0"/>
              <a:t>s</a:t>
            </a:r>
            <a:r>
              <a:rPr lang="en-US" sz="2400" b="1" dirty="0" smtClean="0"/>
              <a:t>et</a:t>
            </a:r>
          </a:p>
          <a:p>
            <a:pPr marL="0" indent="0">
              <a:buNone/>
            </a:pPr>
            <a:r>
              <a:rPr lang="en-US" sz="1900" dirty="0" smtClean="0">
                <a:latin typeface="Courier New"/>
                <a:cs typeface="Courier New"/>
              </a:rPr>
              <a:t>-t</a:t>
            </a:r>
            <a:r>
              <a:rPr lang="en-US" sz="1900" dirty="0" smtClean="0"/>
              <a:t> optional type</a:t>
            </a:r>
            <a:endParaRPr lang="en-US" sz="1900" dirty="0"/>
          </a:p>
        </p:txBody>
      </p:sp>
      <p:sp>
        <p:nvSpPr>
          <p:cNvPr id="11" name="TextBox 10"/>
          <p:cNvSpPr txBox="1"/>
          <p:nvPr/>
        </p:nvSpPr>
        <p:spPr>
          <a:xfrm>
            <a:off x="457194" y="2417329"/>
            <a:ext cx="8559801" cy="830997"/>
          </a:xfrm>
          <a:prstGeom prst="rect">
            <a:avLst/>
          </a:prstGeom>
          <a:noFill/>
        </p:spPr>
        <p:txBody>
          <a:bodyPr wrap="square" rtlCol="0">
            <a:spAutoFit/>
          </a:bodyPr>
          <a:lstStyle/>
          <a:p>
            <a:pPr marL="285750" indent="-285750">
              <a:buFont typeface="Arial"/>
              <a:buChar char="•"/>
            </a:pPr>
            <a:r>
              <a:rPr lang="en-US" sz="1600" dirty="0" smtClean="0">
                <a:latin typeface="Courier New"/>
                <a:cs typeface="Courier New"/>
              </a:rPr>
              <a:t>set name "The Doctor</a:t>
            </a:r>
            <a:r>
              <a:rPr lang="en-US" sz="1600" dirty="0">
                <a:latin typeface="Courier New"/>
                <a:cs typeface="Courier New"/>
              </a:rPr>
              <a:t>"</a:t>
            </a:r>
            <a:endParaRPr lang="en-US" sz="1600" dirty="0" smtClean="0">
              <a:latin typeface="Courier New"/>
              <a:cs typeface="Courier New"/>
            </a:endParaRPr>
          </a:p>
          <a:p>
            <a:pPr marL="285750" indent="-285750">
              <a:buFont typeface="Arial"/>
              <a:buChar char="•"/>
            </a:pPr>
            <a:r>
              <a:rPr lang="en-US" sz="1600" dirty="0" smtClean="0">
                <a:latin typeface="Courier New"/>
                <a:cs typeface="Courier New"/>
              </a:rPr>
              <a:t>set </a:t>
            </a:r>
            <a:r>
              <a:rPr lang="en-US" sz="1600" dirty="0">
                <a:latin typeface="Courier New"/>
                <a:cs typeface="Courier New"/>
              </a:rPr>
              <a:t>-t </a:t>
            </a:r>
            <a:r>
              <a:rPr lang="en-US" sz="1600" dirty="0" err="1">
                <a:latin typeface="Courier New"/>
                <a:cs typeface="Courier New"/>
              </a:rPr>
              <a:t>int</a:t>
            </a:r>
            <a:r>
              <a:rPr lang="en-US" sz="1600" dirty="0">
                <a:latin typeface="Courier New"/>
                <a:cs typeface="Courier New"/>
              </a:rPr>
              <a:t> age </a:t>
            </a:r>
            <a:r>
              <a:rPr lang="en-US" sz="1600" dirty="0" smtClean="0">
                <a:latin typeface="Courier New"/>
                <a:cs typeface="Courier New"/>
              </a:rPr>
              <a:t>904</a:t>
            </a:r>
          </a:p>
          <a:p>
            <a:pPr marL="285750" indent="-285750">
              <a:buFont typeface="Arial"/>
              <a:buChar char="•"/>
            </a:pPr>
            <a:r>
              <a:rPr lang="fi-FI" sz="1600" dirty="0">
                <a:latin typeface="Courier New"/>
                <a:cs typeface="Courier New"/>
              </a:rPr>
              <a:t>set -t </a:t>
            </a:r>
            <a:r>
              <a:rPr lang="fi-FI" sz="1600" dirty="0" smtClean="0">
                <a:latin typeface="Courier New"/>
                <a:cs typeface="Courier New"/>
              </a:rPr>
              <a:t>String[</a:t>
            </a:r>
            <a:r>
              <a:rPr lang="fi-FI" sz="1600" dirty="0">
                <a:latin typeface="Courier New"/>
                <a:cs typeface="Courier New"/>
              </a:rPr>
              <a:t>] </a:t>
            </a:r>
            <a:r>
              <a:rPr lang="fi-FI" sz="1600" dirty="0" smtClean="0">
                <a:latin typeface="Courier New"/>
                <a:cs typeface="Courier New"/>
              </a:rPr>
              <a:t>goodies [</a:t>
            </a:r>
            <a:r>
              <a:rPr lang="en-US" sz="1600" dirty="0">
                <a:latin typeface="Courier New"/>
                <a:cs typeface="Courier New"/>
              </a:rPr>
              <a:t>"</a:t>
            </a:r>
            <a:r>
              <a:rPr lang="fi-FI" sz="1600" dirty="0" smtClean="0">
                <a:latin typeface="Courier New"/>
                <a:cs typeface="Courier New"/>
              </a:rPr>
              <a:t>sonic screwdriver</a:t>
            </a:r>
            <a:r>
              <a:rPr lang="en-US" sz="1600" dirty="0">
                <a:latin typeface="Courier New"/>
                <a:cs typeface="Courier New"/>
              </a:rPr>
              <a:t>"</a:t>
            </a:r>
            <a:r>
              <a:rPr lang="fi-FI" sz="1600" dirty="0" smtClean="0">
                <a:latin typeface="Courier New"/>
                <a:cs typeface="Courier New"/>
              </a:rPr>
              <a:t>, </a:t>
            </a:r>
            <a:r>
              <a:rPr lang="en-US" sz="1600" dirty="0">
                <a:latin typeface="Courier New"/>
                <a:cs typeface="Courier New"/>
              </a:rPr>
              <a:t>"</a:t>
            </a:r>
            <a:r>
              <a:rPr lang="fi-FI" sz="1600" dirty="0" smtClean="0">
                <a:latin typeface="Courier New"/>
                <a:cs typeface="Courier New"/>
              </a:rPr>
              <a:t>jelly babies</a:t>
            </a:r>
            <a:r>
              <a:rPr lang="en-US" sz="1600" dirty="0">
                <a:latin typeface="Courier New"/>
                <a:cs typeface="Courier New"/>
              </a:rPr>
              <a:t>"</a:t>
            </a:r>
            <a:r>
              <a:rPr lang="fi-FI" sz="1600" dirty="0" smtClean="0">
                <a:latin typeface="Courier New"/>
                <a:cs typeface="Courier New"/>
              </a:rPr>
              <a:t>]</a:t>
            </a:r>
            <a:endParaRPr lang="en-US" sz="1600" dirty="0">
              <a:ln>
                <a:solidFill>
                  <a:srgbClr val="000000"/>
                </a:solidFill>
              </a:ln>
              <a:latin typeface="Courier New"/>
              <a:cs typeface="Courier New"/>
            </a:endParaRPr>
          </a:p>
        </p:txBody>
      </p:sp>
      <p:sp>
        <p:nvSpPr>
          <p:cNvPr id="16" name="Text Placeholder 2"/>
          <p:cNvSpPr txBox="1">
            <a:spLocks/>
          </p:cNvSpPr>
          <p:nvPr/>
        </p:nvSpPr>
        <p:spPr>
          <a:xfrm>
            <a:off x="457194" y="3288028"/>
            <a:ext cx="1865313" cy="639762"/>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2400" b="1" dirty="0" smtClean="0"/>
              <a:t>mv</a:t>
            </a:r>
          </a:p>
        </p:txBody>
      </p:sp>
      <p:sp>
        <p:nvSpPr>
          <p:cNvPr id="17" name="TextBox 16"/>
          <p:cNvSpPr txBox="1"/>
          <p:nvPr/>
        </p:nvSpPr>
        <p:spPr>
          <a:xfrm>
            <a:off x="457194" y="3758513"/>
            <a:ext cx="8559801" cy="338554"/>
          </a:xfrm>
          <a:prstGeom prst="rect">
            <a:avLst/>
          </a:prstGeom>
          <a:noFill/>
        </p:spPr>
        <p:txBody>
          <a:bodyPr wrap="square" rtlCol="0">
            <a:spAutoFit/>
          </a:bodyPr>
          <a:lstStyle/>
          <a:p>
            <a:pPr marL="285750" indent="-285750">
              <a:buFont typeface="Arial"/>
              <a:buChar char="•"/>
            </a:pPr>
            <a:r>
              <a:rPr lang="en-US" sz="1600" dirty="0" smtClean="0">
                <a:latin typeface="Courier New"/>
                <a:cs typeface="Courier New"/>
              </a:rPr>
              <a:t>mv name character</a:t>
            </a:r>
          </a:p>
        </p:txBody>
      </p:sp>
      <p:sp>
        <p:nvSpPr>
          <p:cNvPr id="18" name="Text Placeholder 2"/>
          <p:cNvSpPr txBox="1">
            <a:spLocks/>
          </p:cNvSpPr>
          <p:nvPr/>
        </p:nvSpPr>
        <p:spPr>
          <a:xfrm>
            <a:off x="457194" y="4284844"/>
            <a:ext cx="1865313" cy="639762"/>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2400" b="1" dirty="0" err="1" smtClean="0"/>
              <a:t>rm</a:t>
            </a:r>
            <a:endParaRPr lang="en-US" sz="2400" b="1" dirty="0" smtClean="0"/>
          </a:p>
        </p:txBody>
      </p:sp>
      <p:sp>
        <p:nvSpPr>
          <p:cNvPr id="19" name="TextBox 18"/>
          <p:cNvSpPr txBox="1"/>
          <p:nvPr/>
        </p:nvSpPr>
        <p:spPr>
          <a:xfrm>
            <a:off x="457194" y="4755329"/>
            <a:ext cx="8559801" cy="338554"/>
          </a:xfrm>
          <a:prstGeom prst="rect">
            <a:avLst/>
          </a:prstGeom>
          <a:noFill/>
        </p:spPr>
        <p:txBody>
          <a:bodyPr wrap="square" rtlCol="0">
            <a:spAutoFit/>
          </a:bodyPr>
          <a:lstStyle/>
          <a:p>
            <a:pPr marL="285750" indent="-285750">
              <a:buFont typeface="Arial"/>
              <a:buChar char="•"/>
            </a:pPr>
            <a:r>
              <a:rPr lang="en-US" sz="1600" dirty="0" err="1" smtClean="0">
                <a:latin typeface="Courier New"/>
                <a:cs typeface="Courier New"/>
              </a:rPr>
              <a:t>rm</a:t>
            </a:r>
            <a:r>
              <a:rPr lang="en-US" sz="1600" dirty="0" smtClean="0">
                <a:latin typeface="Courier New"/>
                <a:cs typeface="Courier New"/>
              </a:rPr>
              <a:t> character</a:t>
            </a:r>
          </a:p>
        </p:txBody>
      </p:sp>
    </p:spTree>
    <p:extLst>
      <p:ext uri="{BB962C8B-B14F-4D97-AF65-F5344CB8AC3E}">
        <p14:creationId xmlns:p14="http://schemas.microsoft.com/office/powerpoint/2010/main" val="2325076330"/>
      </p:ext>
    </p:extLst>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Neo4j Server</a:t>
            </a:r>
            <a:endParaRPr lang="en-US" dirty="0"/>
          </a:p>
        </p:txBody>
      </p:sp>
      <p:sp>
        <p:nvSpPr>
          <p:cNvPr id="6" name="Text Placeholder 5"/>
          <p:cNvSpPr>
            <a:spLocks noGrp="1"/>
          </p:cNvSpPr>
          <p:nvPr>
            <p:ph type="body" idx="1"/>
          </p:nvPr>
        </p:nvSpPr>
        <p:spPr/>
        <p:txBody>
          <a:bodyPr/>
          <a:lstStyle/>
          <a:p>
            <a:r>
              <a:rPr lang="en-US" dirty="0" smtClean="0"/>
              <a:t>Starting/stopping</a:t>
            </a:r>
            <a:endParaRPr lang="en-US" dirty="0"/>
          </a:p>
        </p:txBody>
      </p:sp>
      <p:sp>
        <p:nvSpPr>
          <p:cNvPr id="4" name="Content Placeholder 3"/>
          <p:cNvSpPr>
            <a:spLocks noGrp="1"/>
          </p:cNvSpPr>
          <p:nvPr>
            <p:ph sz="half" idx="2"/>
          </p:nvPr>
        </p:nvSpPr>
        <p:spPr/>
        <p:txBody>
          <a:bodyPr>
            <a:normAutofit/>
          </a:bodyPr>
          <a:lstStyle/>
          <a:p>
            <a:r>
              <a:rPr lang="en-US" dirty="0" smtClean="0">
                <a:latin typeface="Calibri"/>
                <a:cs typeface="Calibri"/>
              </a:rPr>
              <a:t>Mac/Linux</a:t>
            </a:r>
          </a:p>
          <a:p>
            <a:r>
              <a:rPr lang="en-US" dirty="0" smtClean="0">
                <a:latin typeface="Courier New"/>
                <a:cs typeface="Courier New"/>
              </a:rPr>
              <a:t>bin/neo4j start</a:t>
            </a:r>
            <a:endParaRPr lang="en-US" dirty="0" smtClean="0"/>
          </a:p>
          <a:p>
            <a:r>
              <a:rPr lang="en-US" dirty="0">
                <a:latin typeface="Courier New"/>
                <a:cs typeface="Courier New"/>
              </a:rPr>
              <a:t>bin/neo4j </a:t>
            </a:r>
            <a:r>
              <a:rPr lang="en-US" dirty="0" smtClean="0">
                <a:latin typeface="Courier New"/>
                <a:cs typeface="Courier New"/>
              </a:rPr>
              <a:t>stop</a:t>
            </a:r>
          </a:p>
          <a:p>
            <a:r>
              <a:rPr lang="en-US" dirty="0" smtClean="0">
                <a:latin typeface="Calibri"/>
                <a:cs typeface="Calibri"/>
              </a:rPr>
              <a:t>Windows</a:t>
            </a:r>
            <a:endParaRPr lang="en-US" dirty="0">
              <a:latin typeface="Calibri"/>
              <a:cs typeface="Calibri"/>
            </a:endParaRPr>
          </a:p>
          <a:p>
            <a:r>
              <a:rPr lang="en-US" dirty="0" smtClean="0">
                <a:latin typeface="Courier New"/>
                <a:cs typeface="Courier New"/>
              </a:rPr>
              <a:t>bin</a:t>
            </a:r>
            <a:r>
              <a:rPr lang="en-US" dirty="0">
                <a:latin typeface="Courier New"/>
                <a:cs typeface="Courier New"/>
              </a:rPr>
              <a:t>\Neo4j</a:t>
            </a:r>
            <a:endParaRPr lang="en-US" dirty="0"/>
          </a:p>
        </p:txBody>
      </p:sp>
      <p:sp>
        <p:nvSpPr>
          <p:cNvPr id="7" name="Text Placeholder 6"/>
          <p:cNvSpPr>
            <a:spLocks noGrp="1"/>
          </p:cNvSpPr>
          <p:nvPr>
            <p:ph type="body" sz="quarter" idx="3"/>
          </p:nvPr>
        </p:nvSpPr>
        <p:spPr/>
        <p:txBody>
          <a:bodyPr/>
          <a:lstStyle/>
          <a:p>
            <a:r>
              <a:rPr lang="en-US" dirty="0" smtClean="0"/>
              <a:t>Managing</a:t>
            </a:r>
            <a:endParaRPr lang="en-US" dirty="0"/>
          </a:p>
        </p:txBody>
      </p:sp>
      <p:sp>
        <p:nvSpPr>
          <p:cNvPr id="8" name="Content Placeholder 7"/>
          <p:cNvSpPr>
            <a:spLocks noGrp="1"/>
          </p:cNvSpPr>
          <p:nvPr>
            <p:ph sz="quarter" idx="4"/>
          </p:nvPr>
        </p:nvSpPr>
        <p:spPr/>
        <p:txBody>
          <a:bodyPr>
            <a:normAutofit/>
          </a:bodyPr>
          <a:lstStyle/>
          <a:p>
            <a:r>
              <a:rPr lang="en-US" dirty="0" smtClean="0">
                <a:latin typeface="Calibri (Body)"/>
                <a:cs typeface="Calibri (Body)"/>
              </a:rPr>
              <a:t>Funky </a:t>
            </a:r>
            <a:r>
              <a:rPr lang="en-US" dirty="0" err="1" smtClean="0">
                <a:latin typeface="Calibri (Body)"/>
                <a:cs typeface="Calibri (Body)"/>
              </a:rPr>
              <a:t>Webadmin</a:t>
            </a:r>
            <a:r>
              <a:rPr lang="en-US" dirty="0" smtClean="0">
                <a:latin typeface="Calibri (Body)"/>
                <a:cs typeface="Calibri (Body)"/>
              </a:rPr>
              <a:t> tool on port 7474 by default</a:t>
            </a:r>
          </a:p>
          <a:p>
            <a:r>
              <a:rPr lang="en-US" sz="2000" dirty="0" smtClean="0">
                <a:latin typeface="Courier New"/>
                <a:cs typeface="Courier New"/>
              </a:rPr>
              <a:t>http://localhost:7474</a:t>
            </a:r>
          </a:p>
        </p:txBody>
      </p:sp>
    </p:spTree>
    <p:extLst>
      <p:ext uri="{BB962C8B-B14F-4D97-AF65-F5344CB8AC3E}">
        <p14:creationId xmlns:p14="http://schemas.microsoft.com/office/powerpoint/2010/main" val="1483737511"/>
      </p:ext>
    </p:extLst>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Demo</a:t>
            </a:r>
            <a:endParaRPr lang="en-US" dirty="0"/>
          </a:p>
        </p:txBody>
      </p:sp>
      <p:pic>
        <p:nvPicPr>
          <p:cNvPr id="8" name="Picture 7"/>
          <p:cNvPicPr>
            <a:picLocks noChangeAspect="1"/>
          </p:cNvPicPr>
          <p:nvPr/>
        </p:nvPicPr>
        <p:blipFill>
          <a:blip r:embed="rId3"/>
          <a:stretch>
            <a:fillRect/>
          </a:stretch>
        </p:blipFill>
        <p:spPr>
          <a:xfrm>
            <a:off x="457200" y="1417638"/>
            <a:ext cx="7116618" cy="4447886"/>
          </a:xfrm>
          <a:prstGeom prst="rect">
            <a:avLst/>
          </a:prstGeom>
        </p:spPr>
      </p:pic>
    </p:spTree>
    <p:extLst>
      <p:ext uri="{BB962C8B-B14F-4D97-AF65-F5344CB8AC3E}">
        <p14:creationId xmlns:p14="http://schemas.microsoft.com/office/powerpoint/2010/main" val="1663344620"/>
      </p:ext>
    </p:extLst>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Exercise</a:t>
            </a:r>
            <a:endParaRPr lang="en-US" dirty="0"/>
          </a:p>
        </p:txBody>
      </p:sp>
      <p:sp>
        <p:nvSpPr>
          <p:cNvPr id="4" name="Subtitle 3"/>
          <p:cNvSpPr>
            <a:spLocks noGrp="1"/>
          </p:cNvSpPr>
          <p:nvPr>
            <p:ph idx="1"/>
          </p:nvPr>
        </p:nvSpPr>
        <p:spPr/>
        <p:txBody>
          <a:bodyPr>
            <a:normAutofit/>
          </a:bodyPr>
          <a:lstStyle/>
          <a:p>
            <a:pPr marL="514350" indent="-514350" algn="l">
              <a:buFont typeface="+mj-lt"/>
              <a:buAutoNum type="arabicPeriod"/>
            </a:pPr>
            <a:r>
              <a:rPr lang="en-US" dirty="0" smtClean="0"/>
              <a:t>Browse the Doctor Who Database with </a:t>
            </a:r>
            <a:r>
              <a:rPr lang="en-US" dirty="0" err="1" smtClean="0"/>
              <a:t>Neoclipse</a:t>
            </a:r>
            <a:endParaRPr lang="en-US" dirty="0" smtClean="0"/>
          </a:p>
          <a:p>
            <a:pPr marL="914400" lvl="1" indent="-514350"/>
            <a:r>
              <a:rPr lang="en-US" dirty="0" smtClean="0"/>
              <a:t>CRUD some nodes and relationships</a:t>
            </a:r>
          </a:p>
          <a:p>
            <a:pPr marL="514350" indent="-514350" algn="l">
              <a:buFont typeface="+mj-lt"/>
              <a:buAutoNum type="arabicPeriod"/>
            </a:pPr>
            <a:r>
              <a:rPr lang="en-US" dirty="0" smtClean="0"/>
              <a:t>Interact with the Doctor Who database via the shell</a:t>
            </a:r>
          </a:p>
          <a:p>
            <a:pPr marL="914400" lvl="1" indent="-514350"/>
            <a:r>
              <a:rPr lang="en-US" dirty="0" smtClean="0"/>
              <a:t>CRUD </a:t>
            </a:r>
            <a:r>
              <a:rPr lang="en-US" dirty="0"/>
              <a:t>some nodes and </a:t>
            </a:r>
            <a:r>
              <a:rPr lang="en-US" dirty="0" smtClean="0"/>
              <a:t>relationships</a:t>
            </a:r>
          </a:p>
        </p:txBody>
      </p:sp>
    </p:spTree>
    <p:extLst>
      <p:ext uri="{BB962C8B-B14F-4D97-AF65-F5344CB8AC3E}">
        <p14:creationId xmlns:p14="http://schemas.microsoft.com/office/powerpoint/2010/main" val="2482172265"/>
      </p:ext>
    </p:extLst>
  </p:cSld>
  <p:clrMapOvr>
    <a:masterClrMapping/>
  </p:clrMapOvr>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2</a:t>
            </a:r>
            <a:endParaRPr lang="en-US" dirty="0"/>
          </a:p>
        </p:txBody>
      </p:sp>
      <p:sp>
        <p:nvSpPr>
          <p:cNvPr id="5" name="Subtitle 4"/>
          <p:cNvSpPr>
            <a:spLocks noGrp="1"/>
          </p:cNvSpPr>
          <p:nvPr>
            <p:ph type="subTitle" idx="1"/>
          </p:nvPr>
        </p:nvSpPr>
        <p:spPr/>
        <p:txBody>
          <a:bodyPr/>
          <a:lstStyle/>
          <a:p>
            <a:r>
              <a:rPr lang="en-US" dirty="0" smtClean="0"/>
              <a:t>Java API Graph Fundamentals</a:t>
            </a:r>
            <a:endParaRPr lang="en-US" dirty="0"/>
          </a:p>
        </p:txBody>
      </p:sp>
    </p:spTree>
    <p:extLst>
      <p:ext uri="{BB962C8B-B14F-4D97-AF65-F5344CB8AC3E}">
        <p14:creationId xmlns:p14="http://schemas.microsoft.com/office/powerpoint/2010/main" val="2261753285"/>
      </p:ext>
    </p:extLst>
  </p:cSld>
  <p:clrMapOvr>
    <a:masterClrMapping/>
  </p:clrMapOvr>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Core API</a:t>
            </a:r>
            <a:endParaRPr lang="en-US" dirty="0"/>
          </a:p>
        </p:txBody>
      </p:sp>
      <p:sp>
        <p:nvSpPr>
          <p:cNvPr id="3" name="Content Placeholder 2"/>
          <p:cNvSpPr>
            <a:spLocks noGrp="1"/>
          </p:cNvSpPr>
          <p:nvPr>
            <p:ph idx="1"/>
          </p:nvPr>
        </p:nvSpPr>
        <p:spPr/>
        <p:txBody>
          <a:bodyPr>
            <a:normAutofit lnSpcReduction="10000"/>
          </a:bodyPr>
          <a:lstStyle/>
          <a:p>
            <a:r>
              <a:rPr lang="en-US" dirty="0" smtClean="0"/>
              <a:t>Deals with graphs in terms of their fundamentals:</a:t>
            </a:r>
          </a:p>
          <a:p>
            <a:pPr lvl="1"/>
            <a:r>
              <a:rPr lang="en-US" dirty="0" smtClean="0"/>
              <a:t>Nodes</a:t>
            </a:r>
          </a:p>
          <a:p>
            <a:pPr lvl="2"/>
            <a:r>
              <a:rPr lang="en-US" dirty="0" smtClean="0"/>
              <a:t>Properties</a:t>
            </a:r>
          </a:p>
          <a:p>
            <a:pPr lvl="3"/>
            <a:r>
              <a:rPr lang="en-US" dirty="0" smtClean="0"/>
              <a:t>KV Pairs</a:t>
            </a:r>
          </a:p>
          <a:p>
            <a:pPr lvl="1"/>
            <a:r>
              <a:rPr lang="en-US" dirty="0" smtClean="0"/>
              <a:t>Relationships</a:t>
            </a:r>
          </a:p>
          <a:p>
            <a:pPr lvl="2"/>
            <a:r>
              <a:rPr lang="en-US" dirty="0" smtClean="0"/>
              <a:t>Start node</a:t>
            </a:r>
          </a:p>
          <a:p>
            <a:pPr lvl="2"/>
            <a:r>
              <a:rPr lang="en-US" dirty="0" smtClean="0"/>
              <a:t>End node</a:t>
            </a:r>
          </a:p>
          <a:p>
            <a:pPr lvl="2"/>
            <a:r>
              <a:rPr lang="en-US" dirty="0"/>
              <a:t>Properties</a:t>
            </a:r>
          </a:p>
          <a:p>
            <a:pPr lvl="3"/>
            <a:r>
              <a:rPr lang="en-US" dirty="0"/>
              <a:t>KV </a:t>
            </a:r>
            <a:r>
              <a:rPr lang="en-US" dirty="0" smtClean="0"/>
              <a:t>Pairs</a:t>
            </a:r>
            <a:endParaRPr lang="en-US" dirty="0"/>
          </a:p>
          <a:p>
            <a:pPr lvl="1"/>
            <a:endParaRPr lang="en-US" dirty="0"/>
          </a:p>
        </p:txBody>
      </p:sp>
    </p:spTree>
    <p:extLst>
      <p:ext uri="{BB962C8B-B14F-4D97-AF65-F5344CB8AC3E}">
        <p14:creationId xmlns:p14="http://schemas.microsoft.com/office/powerpoint/2010/main" val="220639456"/>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Why NOSQL now?</a:t>
            </a:r>
            <a:endParaRPr lang="en-US" dirty="0"/>
          </a:p>
        </p:txBody>
      </p:sp>
      <p:sp>
        <p:nvSpPr>
          <p:cNvPr id="5" name="Subtitle 4"/>
          <p:cNvSpPr>
            <a:spLocks noGrp="1"/>
          </p:cNvSpPr>
          <p:nvPr>
            <p:ph type="subTitle" idx="1"/>
          </p:nvPr>
        </p:nvSpPr>
        <p:spPr/>
        <p:txBody>
          <a:bodyPr/>
          <a:lstStyle/>
          <a:p>
            <a:r>
              <a:rPr lang="en-US" smtClean="0"/>
              <a:t>Driving </a:t>
            </a:r>
            <a:r>
              <a:rPr lang="en-US" dirty="0" smtClean="0"/>
              <a:t>trends</a:t>
            </a:r>
            <a:endParaRPr lang="en-US" dirty="0"/>
          </a:p>
        </p:txBody>
      </p:sp>
    </p:spTree>
    <p:extLst>
      <p:ext uri="{BB962C8B-B14F-4D97-AF65-F5344CB8AC3E}">
        <p14:creationId xmlns:p14="http://schemas.microsoft.com/office/powerpoint/2010/main" val="1316369355"/>
      </p:ext>
    </p:extLst>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Nodes</a:t>
            </a:r>
            <a:endParaRPr lang="en-US" dirty="0"/>
          </a:p>
        </p:txBody>
      </p:sp>
      <p:sp>
        <p:nvSpPr>
          <p:cNvPr id="3" name="Content Placeholder 2"/>
          <p:cNvSpPr>
            <a:spLocks noGrp="1"/>
          </p:cNvSpPr>
          <p:nvPr>
            <p:ph idx="1"/>
          </p:nvPr>
        </p:nvSpPr>
        <p:spPr/>
        <p:txBody>
          <a:bodyPr>
            <a:noAutofit/>
          </a:bodyPr>
          <a:lstStyle/>
          <a:p>
            <a:pPr marL="0" indent="0">
              <a:buNone/>
            </a:pPr>
            <a:r>
              <a:rPr lang="en-US" sz="2400" dirty="0" err="1">
                <a:latin typeface="Courier New"/>
                <a:cs typeface="Courier New"/>
              </a:rPr>
              <a:t>GraphDatabaseService</a:t>
            </a:r>
            <a:r>
              <a:rPr lang="en-US" sz="2400" dirty="0">
                <a:latin typeface="Courier New"/>
                <a:cs typeface="Courier New"/>
              </a:rPr>
              <a:t> </a:t>
            </a:r>
            <a:r>
              <a:rPr lang="en-US" sz="2400" dirty="0" err="1" smtClean="0">
                <a:latin typeface="Courier New"/>
                <a:cs typeface="Courier New"/>
              </a:rPr>
              <a:t>db</a:t>
            </a:r>
            <a:r>
              <a:rPr lang="en-US" sz="2400" dirty="0" smtClean="0">
                <a:latin typeface="Courier New"/>
                <a:cs typeface="Courier New"/>
              </a:rPr>
              <a:t> = new </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EmbeddedGraphDatabase</a:t>
            </a:r>
            <a:r>
              <a:rPr lang="en-US" sz="2400" dirty="0" smtClean="0">
                <a:latin typeface="Courier New"/>
                <a:cs typeface="Courier New"/>
              </a:rPr>
              <a:t>(</a:t>
            </a:r>
            <a:r>
              <a:rPr lang="en-US" sz="2200" dirty="0" smtClean="0">
                <a:latin typeface="Courier New"/>
                <a:cs typeface="Courier New"/>
              </a:rPr>
              <a:t>"/</a:t>
            </a:r>
            <a:r>
              <a:rPr lang="en-US" sz="2200" dirty="0" err="1" smtClean="0">
                <a:latin typeface="Courier New"/>
                <a:cs typeface="Courier New"/>
              </a:rPr>
              <a:t>tmp</a:t>
            </a:r>
            <a:r>
              <a:rPr lang="en-US" sz="2200" dirty="0" smtClean="0">
                <a:latin typeface="Courier New"/>
                <a:cs typeface="Courier New"/>
              </a:rPr>
              <a:t>/neo");</a:t>
            </a:r>
          </a:p>
          <a:p>
            <a:pPr marL="0" indent="0">
              <a:buNone/>
            </a:pPr>
            <a:r>
              <a:rPr lang="en-US" sz="2200" dirty="0" smtClean="0">
                <a:latin typeface="Courier New"/>
                <a:cs typeface="Courier New"/>
              </a:rPr>
              <a:t>Transaction </a:t>
            </a:r>
            <a:r>
              <a:rPr lang="en-US" sz="2200" dirty="0" err="1">
                <a:latin typeface="Courier New"/>
                <a:cs typeface="Courier New"/>
              </a:rPr>
              <a:t>tx</a:t>
            </a:r>
            <a:r>
              <a:rPr lang="en-US" sz="2200" dirty="0">
                <a:latin typeface="Courier New"/>
                <a:cs typeface="Courier New"/>
              </a:rPr>
              <a:t> = </a:t>
            </a:r>
            <a:r>
              <a:rPr lang="en-US" sz="2200" dirty="0" err="1">
                <a:latin typeface="Courier New"/>
                <a:cs typeface="Courier New"/>
              </a:rPr>
              <a:t>db.beginTx</a:t>
            </a:r>
            <a:r>
              <a:rPr lang="en-US" sz="2200" dirty="0">
                <a:latin typeface="Courier New"/>
                <a:cs typeface="Courier New"/>
              </a:rPr>
              <a:t>();</a:t>
            </a:r>
          </a:p>
          <a:p>
            <a:pPr marL="0" indent="0">
              <a:buNone/>
            </a:pPr>
            <a:r>
              <a:rPr lang="en-US" sz="2200" dirty="0">
                <a:latin typeface="Courier New"/>
                <a:cs typeface="Courier New"/>
              </a:rPr>
              <a:t>try {</a:t>
            </a:r>
          </a:p>
          <a:p>
            <a:pPr marL="0" indent="0">
              <a:buNone/>
            </a:pPr>
            <a:r>
              <a:rPr lang="en-US" sz="2200" dirty="0">
                <a:latin typeface="Courier New"/>
                <a:cs typeface="Courier New"/>
              </a:rPr>
              <a:t>  Node </a:t>
            </a:r>
            <a:r>
              <a:rPr lang="en-US" sz="2200" dirty="0" err="1">
                <a:latin typeface="Courier New"/>
                <a:cs typeface="Courier New"/>
              </a:rPr>
              <a:t>theDoctor</a:t>
            </a:r>
            <a:r>
              <a:rPr lang="en-US" sz="2200" dirty="0">
                <a:latin typeface="Courier New"/>
                <a:cs typeface="Courier New"/>
              </a:rPr>
              <a:t> = </a:t>
            </a:r>
            <a:r>
              <a:rPr lang="en-US" sz="2200" dirty="0" err="1" smtClean="0">
                <a:latin typeface="Courier New"/>
                <a:cs typeface="Courier New"/>
              </a:rPr>
              <a:t>db.createNode</a:t>
            </a:r>
            <a:r>
              <a:rPr lang="en-US" sz="2200" dirty="0">
                <a:latin typeface="Courier New"/>
                <a:cs typeface="Courier New"/>
              </a:rPr>
              <a:t>();</a:t>
            </a:r>
          </a:p>
          <a:p>
            <a:pPr marL="0" indent="0">
              <a:buNone/>
            </a:pPr>
            <a:r>
              <a:rPr lang="en-US" sz="2200" dirty="0">
                <a:latin typeface="Courier New"/>
                <a:cs typeface="Courier New"/>
              </a:rPr>
              <a:t>  </a:t>
            </a:r>
            <a:r>
              <a:rPr lang="en-US" sz="2200" dirty="0" err="1">
                <a:latin typeface="Courier New"/>
                <a:cs typeface="Courier New"/>
              </a:rPr>
              <a:t>theDoctor.setProperty</a:t>
            </a:r>
            <a:r>
              <a:rPr lang="en-US" sz="2200" dirty="0">
                <a:latin typeface="Courier New"/>
                <a:cs typeface="Courier New"/>
              </a:rPr>
              <a:t>("name", "the Doctor");</a:t>
            </a:r>
          </a:p>
          <a:p>
            <a:pPr marL="0" indent="0">
              <a:buNone/>
            </a:pPr>
            <a:r>
              <a:rPr lang="en-US" sz="2200" dirty="0">
                <a:latin typeface="Courier New"/>
                <a:cs typeface="Courier New"/>
              </a:rPr>
              <a:t>  </a:t>
            </a:r>
            <a:r>
              <a:rPr lang="en-US" sz="2200" dirty="0" err="1">
                <a:latin typeface="Courier New"/>
                <a:cs typeface="Courier New"/>
              </a:rPr>
              <a:t>tx.success</a:t>
            </a:r>
            <a:r>
              <a:rPr lang="en-US" sz="2200" dirty="0">
                <a:latin typeface="Courier New"/>
                <a:cs typeface="Courier New"/>
              </a:rPr>
              <a:t>();</a:t>
            </a:r>
          </a:p>
          <a:p>
            <a:pPr marL="0" indent="0">
              <a:buNone/>
            </a:pPr>
            <a:r>
              <a:rPr lang="en-US" sz="2200" dirty="0">
                <a:latin typeface="Courier New"/>
                <a:cs typeface="Courier New"/>
              </a:rPr>
              <a:t>} finally {</a:t>
            </a:r>
          </a:p>
          <a:p>
            <a:pPr marL="0" indent="0">
              <a:buNone/>
            </a:pPr>
            <a:r>
              <a:rPr lang="en-US" sz="2200" dirty="0">
                <a:latin typeface="Courier New"/>
                <a:cs typeface="Courier New"/>
              </a:rPr>
              <a:t>  </a:t>
            </a:r>
            <a:r>
              <a:rPr lang="en-US" sz="2200" dirty="0" err="1">
                <a:latin typeface="Courier New"/>
                <a:cs typeface="Courier New"/>
              </a:rPr>
              <a:t>tx.finish</a:t>
            </a:r>
            <a:r>
              <a:rPr lang="en-US" sz="2200" dirty="0">
                <a:latin typeface="Courier New"/>
                <a:cs typeface="Courier New"/>
              </a:rPr>
              <a:t>();</a:t>
            </a:r>
          </a:p>
          <a:p>
            <a:pPr marL="0" indent="0">
              <a:buNone/>
            </a:pPr>
            <a:r>
              <a:rPr lang="en-US" sz="2200" dirty="0">
                <a:latin typeface="Courier New"/>
                <a:cs typeface="Courier New"/>
              </a:rPr>
              <a:t>}</a:t>
            </a:r>
          </a:p>
        </p:txBody>
      </p:sp>
    </p:spTree>
    <p:extLst>
      <p:ext uri="{BB962C8B-B14F-4D97-AF65-F5344CB8AC3E}">
        <p14:creationId xmlns:p14="http://schemas.microsoft.com/office/powerpoint/2010/main" val="340315229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iterate type="lt">
                                    <p:tmPct val="0"/>
                                  </p:iterate>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iterate type="lt">
                                    <p:tmPct val="0"/>
                                  </p:iterate>
                                  <p:childTnLst>
                                    <p:set>
                                      <p:cBhvr>
                                        <p:cTn id="11" dur="1" fill="hold">
                                          <p:stCondLst>
                                            <p:cond delay="0"/>
                                          </p:stCondLst>
                                        </p:cTn>
                                        <p:tgtEl>
                                          <p:spTgt spid="3">
                                            <p:txEl>
                                              <p:pRg st="2" end="2"/>
                                            </p:txEl>
                                          </p:spTgt>
                                        </p:tgtEl>
                                        <p:attrNameLst>
                                          <p:attrName>style.visibility</p:attrName>
                                        </p:attrNameLst>
                                      </p:cBhvr>
                                      <p:to>
                                        <p:strVal val="visible"/>
                                      </p:to>
                                    </p:set>
                                    <p:anim calcmode="lin" valueType="num">
                                      <p:cBhvr additive="base">
                                        <p:cTn id="12" dur="5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3">
                                            <p:txEl>
                                              <p:pRg st="2" end="2"/>
                                            </p:txEl>
                                          </p:spTgt>
                                        </p:tgtEl>
                                        <p:attrNameLst>
                                          <p:attrName>ppt_y</p:attrName>
                                        </p:attrNameLst>
                                      </p:cBhvr>
                                      <p:tavLst>
                                        <p:tav tm="0">
                                          <p:val>
                                            <p:strVal val="#ppt_y"/>
                                          </p:val>
                                        </p:tav>
                                        <p:tav tm="100000">
                                          <p:val>
                                            <p:strVal val="#ppt_y"/>
                                          </p:val>
                                        </p:tav>
                                      </p:tavLst>
                                    </p:anim>
                                  </p:childTnLst>
                                </p:cTn>
                              </p:par>
                              <p:par>
                                <p:cTn id="14" presetID="2" presetClass="entr" presetSubtype="8" fill="hold" nodeType="withEffect">
                                  <p:stCondLst>
                                    <p:cond delay="0"/>
                                  </p:stCondLst>
                                  <p:iterate type="lt">
                                    <p:tmPct val="0"/>
                                  </p:iterate>
                                  <p:childTnLst>
                                    <p:set>
                                      <p:cBhvr>
                                        <p:cTn id="15" dur="1" fill="hold">
                                          <p:stCondLst>
                                            <p:cond delay="0"/>
                                          </p:stCondLst>
                                        </p:cTn>
                                        <p:tgtEl>
                                          <p:spTgt spid="3">
                                            <p:txEl>
                                              <p:pRg st="5" end="5"/>
                                            </p:txEl>
                                          </p:spTgt>
                                        </p:tgtEl>
                                        <p:attrNameLst>
                                          <p:attrName>style.visibility</p:attrName>
                                        </p:attrNameLst>
                                      </p:cBhvr>
                                      <p:to>
                                        <p:strVal val="visible"/>
                                      </p:to>
                                    </p:set>
                                    <p:anim calcmode="lin" valueType="num">
                                      <p:cBhvr additive="base">
                                        <p:cTn id="16" dur="500" fill="hold"/>
                                        <p:tgtEl>
                                          <p:spTgt spid="3">
                                            <p:txEl>
                                              <p:pRg st="5" end="5"/>
                                            </p:txEl>
                                          </p:spTgt>
                                        </p:tgtEl>
                                        <p:attrNameLst>
                                          <p:attrName>ppt_x</p:attrName>
                                        </p:attrNameLst>
                                      </p:cBhvr>
                                      <p:tavLst>
                                        <p:tav tm="0">
                                          <p:val>
                                            <p:strVal val="0-#ppt_w/2"/>
                                          </p:val>
                                        </p:tav>
                                        <p:tav tm="100000">
                                          <p:val>
                                            <p:strVal val="#ppt_x"/>
                                          </p:val>
                                        </p:tav>
                                      </p:tavLst>
                                    </p:anim>
                                    <p:anim calcmode="lin" valueType="num">
                                      <p:cBhvr additive="base">
                                        <p:cTn id="17" dur="500" fill="hold"/>
                                        <p:tgtEl>
                                          <p:spTgt spid="3">
                                            <p:txEl>
                                              <p:pRg st="5" end="5"/>
                                            </p:txEl>
                                          </p:spTgt>
                                        </p:tgtEl>
                                        <p:attrNameLst>
                                          <p:attrName>ppt_y</p:attrName>
                                        </p:attrNameLst>
                                      </p:cBhvr>
                                      <p:tavLst>
                                        <p:tav tm="0">
                                          <p:val>
                                            <p:strVal val="#ppt_y"/>
                                          </p:val>
                                        </p:tav>
                                        <p:tav tm="100000">
                                          <p:val>
                                            <p:strVal val="#ppt_y"/>
                                          </p:val>
                                        </p:tav>
                                      </p:tavLst>
                                    </p:anim>
                                  </p:childTnLst>
                                </p:cTn>
                              </p:par>
                              <p:par>
                                <p:cTn id="18" presetID="2" presetClass="entr" presetSubtype="8" fill="hold" nodeType="withEffect">
                                  <p:stCondLst>
                                    <p:cond delay="0"/>
                                  </p:stCondLst>
                                  <p:iterate type="lt">
                                    <p:tmPct val="0"/>
                                  </p:iterate>
                                  <p:childTnLst>
                                    <p:set>
                                      <p:cBhvr>
                                        <p:cTn id="19" dur="1" fill="hold">
                                          <p:stCondLst>
                                            <p:cond delay="0"/>
                                          </p:stCondLst>
                                        </p:cTn>
                                        <p:tgtEl>
                                          <p:spTgt spid="3">
                                            <p:txEl>
                                              <p:pRg st="6" end="6"/>
                                            </p:txEl>
                                          </p:spTgt>
                                        </p:tgtEl>
                                        <p:attrNameLst>
                                          <p:attrName>style.visibility</p:attrName>
                                        </p:attrNameLst>
                                      </p:cBhvr>
                                      <p:to>
                                        <p:strVal val="visible"/>
                                      </p:to>
                                    </p:set>
                                    <p:anim calcmode="lin" valueType="num">
                                      <p:cBhvr additive="base">
                                        <p:cTn id="20" dur="500" fill="hold"/>
                                        <p:tgtEl>
                                          <p:spTgt spid="3">
                                            <p:txEl>
                                              <p:pRg st="6" end="6"/>
                                            </p:txEl>
                                          </p:spTgt>
                                        </p:tgtEl>
                                        <p:attrNameLst>
                                          <p:attrName>ppt_x</p:attrName>
                                        </p:attrNameLst>
                                      </p:cBhvr>
                                      <p:tavLst>
                                        <p:tav tm="0">
                                          <p:val>
                                            <p:strVal val="0-#ppt_w/2"/>
                                          </p:val>
                                        </p:tav>
                                        <p:tav tm="100000">
                                          <p:val>
                                            <p:strVal val="#ppt_x"/>
                                          </p:val>
                                        </p:tav>
                                      </p:tavLst>
                                    </p:anim>
                                    <p:anim calcmode="lin" valueType="num">
                                      <p:cBhvr additive="base">
                                        <p:cTn id="21" dur="500" fill="hold"/>
                                        <p:tgtEl>
                                          <p:spTgt spid="3">
                                            <p:txEl>
                                              <p:pRg st="6" end="6"/>
                                            </p:txEl>
                                          </p:spTgt>
                                        </p:tgtEl>
                                        <p:attrNameLst>
                                          <p:attrName>ppt_y</p:attrName>
                                        </p:attrNameLst>
                                      </p:cBhvr>
                                      <p:tavLst>
                                        <p:tav tm="0">
                                          <p:val>
                                            <p:strVal val="#ppt_y"/>
                                          </p:val>
                                        </p:tav>
                                        <p:tav tm="100000">
                                          <p:val>
                                            <p:strVal val="#ppt_y"/>
                                          </p:val>
                                        </p:tav>
                                      </p:tavLst>
                                    </p:anim>
                                  </p:childTnLst>
                                </p:cTn>
                              </p:par>
                              <p:par>
                                <p:cTn id="22" presetID="2" presetClass="entr" presetSubtype="8" fill="hold" nodeType="withEffect">
                                  <p:stCondLst>
                                    <p:cond delay="0"/>
                                  </p:stCondLst>
                                  <p:iterate type="lt">
                                    <p:tmPct val="0"/>
                                  </p:iterate>
                                  <p:childTnLst>
                                    <p:set>
                                      <p:cBhvr>
                                        <p:cTn id="23" dur="1" fill="hold">
                                          <p:stCondLst>
                                            <p:cond delay="0"/>
                                          </p:stCondLst>
                                        </p:cTn>
                                        <p:tgtEl>
                                          <p:spTgt spid="3">
                                            <p:txEl>
                                              <p:pRg st="7" end="7"/>
                                            </p:txEl>
                                          </p:spTgt>
                                        </p:tgtEl>
                                        <p:attrNameLst>
                                          <p:attrName>style.visibility</p:attrName>
                                        </p:attrNameLst>
                                      </p:cBhvr>
                                      <p:to>
                                        <p:strVal val="visible"/>
                                      </p:to>
                                    </p:set>
                                    <p:anim calcmode="lin" valueType="num">
                                      <p:cBhvr additive="base">
                                        <p:cTn id="24" dur="500" fill="hold"/>
                                        <p:tgtEl>
                                          <p:spTgt spid="3">
                                            <p:txEl>
                                              <p:pRg st="7" end="7"/>
                                            </p:txEl>
                                          </p:spTgt>
                                        </p:tgtEl>
                                        <p:attrNameLst>
                                          <p:attrName>ppt_x</p:attrName>
                                        </p:attrNameLst>
                                      </p:cBhvr>
                                      <p:tavLst>
                                        <p:tav tm="0">
                                          <p:val>
                                            <p:strVal val="0-#ppt_w/2"/>
                                          </p:val>
                                        </p:tav>
                                        <p:tav tm="100000">
                                          <p:val>
                                            <p:strVal val="#ppt_x"/>
                                          </p:val>
                                        </p:tav>
                                      </p:tavLst>
                                    </p:anim>
                                    <p:anim calcmode="lin" valueType="num">
                                      <p:cBhvr additive="base">
                                        <p:cTn id="25" dur="500" fill="hold"/>
                                        <p:tgtEl>
                                          <p:spTgt spid="3">
                                            <p:txEl>
                                              <p:pRg st="7" end="7"/>
                                            </p:txEl>
                                          </p:spTgt>
                                        </p:tgtEl>
                                        <p:attrNameLst>
                                          <p:attrName>ppt_y</p:attrName>
                                        </p:attrNameLst>
                                      </p:cBhvr>
                                      <p:tavLst>
                                        <p:tav tm="0">
                                          <p:val>
                                            <p:strVal val="#ppt_y"/>
                                          </p:val>
                                        </p:tav>
                                        <p:tav tm="100000">
                                          <p:val>
                                            <p:strVal val="#ppt_y"/>
                                          </p:val>
                                        </p:tav>
                                      </p:tavLst>
                                    </p:anim>
                                  </p:childTnLst>
                                </p:cTn>
                              </p:par>
                              <p:par>
                                <p:cTn id="26" presetID="2" presetClass="entr" presetSubtype="8" fill="hold" nodeType="withEffect">
                                  <p:stCondLst>
                                    <p:cond delay="0"/>
                                  </p:stCondLst>
                                  <p:iterate type="lt">
                                    <p:tmPct val="0"/>
                                  </p:iterate>
                                  <p:childTnLst>
                                    <p:set>
                                      <p:cBhvr>
                                        <p:cTn id="27" dur="1" fill="hold">
                                          <p:stCondLst>
                                            <p:cond delay="0"/>
                                          </p:stCondLst>
                                        </p:cTn>
                                        <p:tgtEl>
                                          <p:spTgt spid="3">
                                            <p:txEl>
                                              <p:pRg st="8" end="8"/>
                                            </p:txEl>
                                          </p:spTgt>
                                        </p:tgtEl>
                                        <p:attrNameLst>
                                          <p:attrName>style.visibility</p:attrName>
                                        </p:attrNameLst>
                                      </p:cBhvr>
                                      <p:to>
                                        <p:strVal val="visible"/>
                                      </p:to>
                                    </p:set>
                                    <p:anim calcmode="lin" valueType="num">
                                      <p:cBhvr additive="base">
                                        <p:cTn id="28" dur="500" fill="hold"/>
                                        <p:tgtEl>
                                          <p:spTgt spid="3">
                                            <p:txEl>
                                              <p:pRg st="8" end="8"/>
                                            </p:txEl>
                                          </p:spTgt>
                                        </p:tgtEl>
                                        <p:attrNameLst>
                                          <p:attrName>ppt_x</p:attrName>
                                        </p:attrNameLst>
                                      </p:cBhvr>
                                      <p:tavLst>
                                        <p:tav tm="0">
                                          <p:val>
                                            <p:strVal val="0-#ppt_w/2"/>
                                          </p:val>
                                        </p:tav>
                                        <p:tav tm="100000">
                                          <p:val>
                                            <p:strVal val="#ppt_x"/>
                                          </p:val>
                                        </p:tav>
                                      </p:tavLst>
                                    </p:anim>
                                    <p:anim calcmode="lin" valueType="num">
                                      <p:cBhvr additive="base">
                                        <p:cTn id="29" dur="500" fill="hold"/>
                                        <p:tgtEl>
                                          <p:spTgt spid="3">
                                            <p:txEl>
                                              <p:pRg st="8" end="8"/>
                                            </p:txEl>
                                          </p:spTgt>
                                        </p:tgtEl>
                                        <p:attrNameLst>
                                          <p:attrName>ppt_y</p:attrName>
                                        </p:attrNameLst>
                                      </p:cBhvr>
                                      <p:tavLst>
                                        <p:tav tm="0">
                                          <p:val>
                                            <p:strVal val="#ppt_y"/>
                                          </p:val>
                                        </p:tav>
                                        <p:tav tm="100000">
                                          <p:val>
                                            <p:strVal val="#ppt_y"/>
                                          </p:val>
                                        </p:tav>
                                      </p:tavLst>
                                    </p:anim>
                                  </p:childTnLst>
                                </p:cTn>
                              </p:par>
                            </p:childTnLst>
                          </p:cTn>
                        </p:par>
                        <p:par>
                          <p:cTn id="30" fill="hold">
                            <p:stCondLst>
                              <p:cond delay="1000"/>
                            </p:stCondLst>
                            <p:childTnLst>
                              <p:par>
                                <p:cTn id="31" presetID="15" presetClass="emph" presetSubtype="0" nodeType="afterEffect">
                                  <p:stCondLst>
                                    <p:cond delay="2000"/>
                                  </p:stCondLst>
                                  <p:iterate type="lt">
                                    <p:tmAbs val="25"/>
                                  </p:iterate>
                                  <p:childTnLst>
                                    <p:set>
                                      <p:cBhvr override="childStyle">
                                        <p:cTn id="32" dur="indefinite"/>
                                        <p:tgtEl>
                                          <p:spTgt spid="3">
                                            <p:txEl>
                                              <p:pRg st="1" end="1"/>
                                            </p:txEl>
                                          </p:spTgt>
                                        </p:tgtEl>
                                        <p:attrNameLst>
                                          <p:attrName>style.fontWeight</p:attrName>
                                        </p:attrNameLst>
                                      </p:cBhvr>
                                      <p:to>
                                        <p:strVal val="bold"/>
                                      </p:to>
                                    </p:set>
                                  </p:childTnLst>
                                </p:cTn>
                              </p:par>
                            </p:childTnLst>
                          </p:cTn>
                        </p:par>
                        <p:par>
                          <p:cTn id="33" fill="hold">
                            <p:stCondLst>
                              <p:cond delay="3675"/>
                            </p:stCondLst>
                            <p:childTnLst>
                              <p:par>
                                <p:cTn id="34" presetID="15" presetClass="emph" presetSubtype="0" nodeType="afterEffect">
                                  <p:stCondLst>
                                    <p:cond delay="0"/>
                                  </p:stCondLst>
                                  <p:iterate type="lt">
                                    <p:tmAbs val="25"/>
                                  </p:iterate>
                                  <p:childTnLst>
                                    <p:set>
                                      <p:cBhvr override="childStyle">
                                        <p:cTn id="35" dur="indefinite"/>
                                        <p:tgtEl>
                                          <p:spTgt spid="3">
                                            <p:txEl>
                                              <p:pRg st="2" end="2"/>
                                            </p:txEl>
                                          </p:spTgt>
                                        </p:tgtEl>
                                        <p:attrNameLst>
                                          <p:attrName>style.fontWeight</p:attrName>
                                        </p:attrNameLst>
                                      </p:cBhvr>
                                      <p:to>
                                        <p:strVal val="bold"/>
                                      </p:to>
                                    </p:set>
                                  </p:childTnLst>
                                </p:cTn>
                              </p:par>
                            </p:childTnLst>
                          </p:cTn>
                        </p:par>
                        <p:par>
                          <p:cTn id="36" fill="hold">
                            <p:stCondLst>
                              <p:cond delay="3775"/>
                            </p:stCondLst>
                            <p:childTnLst>
                              <p:par>
                                <p:cTn id="37" presetID="15" presetClass="emph" presetSubtype="0" nodeType="afterEffect">
                                  <p:stCondLst>
                                    <p:cond delay="0"/>
                                  </p:stCondLst>
                                  <p:iterate type="lt">
                                    <p:tmAbs val="25"/>
                                  </p:iterate>
                                  <p:childTnLst>
                                    <p:set>
                                      <p:cBhvr override="childStyle">
                                        <p:cTn id="38" dur="indefinite"/>
                                        <p:tgtEl>
                                          <p:spTgt spid="3">
                                            <p:txEl>
                                              <p:pRg st="5" end="5"/>
                                            </p:txEl>
                                          </p:spTgt>
                                        </p:tgtEl>
                                        <p:attrNameLst>
                                          <p:attrName>style.fontWeight</p:attrName>
                                        </p:attrNameLst>
                                      </p:cBhvr>
                                      <p:to>
                                        <p:strVal val="bold"/>
                                      </p:to>
                                    </p:set>
                                  </p:childTnLst>
                                </p:cTn>
                              </p:par>
                            </p:childTnLst>
                          </p:cTn>
                        </p:par>
                        <p:par>
                          <p:cTn id="39" fill="hold">
                            <p:stCondLst>
                              <p:cond delay="4100"/>
                            </p:stCondLst>
                            <p:childTnLst>
                              <p:par>
                                <p:cTn id="40" presetID="15" presetClass="emph" presetSubtype="0" nodeType="afterEffect">
                                  <p:stCondLst>
                                    <p:cond delay="0"/>
                                  </p:stCondLst>
                                  <p:iterate type="lt">
                                    <p:tmAbs val="25"/>
                                  </p:iterate>
                                  <p:childTnLst>
                                    <p:set>
                                      <p:cBhvr override="childStyle">
                                        <p:cTn id="41" dur="indefinite"/>
                                        <p:tgtEl>
                                          <p:spTgt spid="3">
                                            <p:txEl>
                                              <p:pRg st="6" end="6"/>
                                            </p:txEl>
                                          </p:spTgt>
                                        </p:tgtEl>
                                        <p:attrNameLst>
                                          <p:attrName>style.fontWeight</p:attrName>
                                        </p:attrNameLst>
                                      </p:cBhvr>
                                      <p:to>
                                        <p:strVal val="bold"/>
                                      </p:to>
                                    </p:set>
                                  </p:childTnLst>
                                </p:cTn>
                              </p:par>
                            </p:childTnLst>
                          </p:cTn>
                        </p:par>
                        <p:par>
                          <p:cTn id="42" fill="hold">
                            <p:stCondLst>
                              <p:cond delay="4325"/>
                            </p:stCondLst>
                            <p:childTnLst>
                              <p:par>
                                <p:cTn id="43" presetID="15" presetClass="emph" presetSubtype="0" nodeType="afterEffect">
                                  <p:stCondLst>
                                    <p:cond delay="0"/>
                                  </p:stCondLst>
                                  <p:iterate type="lt">
                                    <p:tmAbs val="25"/>
                                  </p:iterate>
                                  <p:childTnLst>
                                    <p:set>
                                      <p:cBhvr override="childStyle">
                                        <p:cTn id="44" dur="indefinite"/>
                                        <p:tgtEl>
                                          <p:spTgt spid="3">
                                            <p:txEl>
                                              <p:pRg st="7" end="7"/>
                                            </p:txEl>
                                          </p:spTgt>
                                        </p:tgtEl>
                                        <p:attrNameLst>
                                          <p:attrName>style.fontWeight</p:attrName>
                                        </p:attrNameLst>
                                      </p:cBhvr>
                                      <p:to>
                                        <p:strVal val="bold"/>
                                      </p:to>
                                    </p:set>
                                  </p:childTnLst>
                                </p:cTn>
                              </p:par>
                            </p:childTnLst>
                          </p:cTn>
                        </p:par>
                        <p:par>
                          <p:cTn id="45" fill="hold">
                            <p:stCondLst>
                              <p:cond delay="4625"/>
                            </p:stCondLst>
                            <p:childTnLst>
                              <p:par>
                                <p:cTn id="46" presetID="15" presetClass="emph" presetSubtype="0" nodeType="afterEffect">
                                  <p:stCondLst>
                                    <p:cond delay="0"/>
                                  </p:stCondLst>
                                  <p:iterate type="lt">
                                    <p:tmAbs val="25"/>
                                  </p:iterate>
                                  <p:childTnLst>
                                    <p:set>
                                      <p:cBhvr override="childStyle">
                                        <p:cTn id="47" dur="indefinite"/>
                                        <p:tgtEl>
                                          <p:spTgt spid="3">
                                            <p:txEl>
                                              <p:pRg st="8" end="8"/>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Relationships</a:t>
            </a:r>
            <a:endParaRPr lang="en-US" dirty="0"/>
          </a:p>
        </p:txBody>
      </p:sp>
      <p:sp>
        <p:nvSpPr>
          <p:cNvPr id="3" name="Content Placeholder 2"/>
          <p:cNvSpPr>
            <a:spLocks noGrp="1"/>
          </p:cNvSpPr>
          <p:nvPr>
            <p:ph idx="1"/>
          </p:nvPr>
        </p:nvSpPr>
        <p:spPr/>
        <p:txBody>
          <a:bodyPr>
            <a:noAutofit/>
          </a:bodyPr>
          <a:lstStyle/>
          <a:p>
            <a:pPr marL="0" indent="0">
              <a:buNone/>
            </a:pPr>
            <a:r>
              <a:rPr lang="en-US" sz="1600" dirty="0">
                <a:latin typeface="Courier New"/>
                <a:cs typeface="Courier New"/>
              </a:rPr>
              <a:t>Transaction </a:t>
            </a:r>
            <a:r>
              <a:rPr lang="en-US" sz="1600" dirty="0" err="1">
                <a:latin typeface="Courier New"/>
                <a:cs typeface="Courier New"/>
              </a:rPr>
              <a:t>tx</a:t>
            </a:r>
            <a:r>
              <a:rPr lang="en-US" sz="1600" dirty="0">
                <a:latin typeface="Courier New"/>
                <a:cs typeface="Courier New"/>
              </a:rPr>
              <a:t> = </a:t>
            </a:r>
            <a:r>
              <a:rPr lang="en-US" sz="1600" dirty="0" err="1">
                <a:latin typeface="Courier New"/>
                <a:cs typeface="Courier New"/>
              </a:rPr>
              <a:t>db.beginTx</a:t>
            </a:r>
            <a:r>
              <a:rPr lang="en-US" sz="1600" dirty="0">
                <a:latin typeface="Courier New"/>
                <a:cs typeface="Courier New"/>
              </a:rPr>
              <a:t>();</a:t>
            </a:r>
          </a:p>
          <a:p>
            <a:pPr marL="0" indent="0">
              <a:buNone/>
            </a:pPr>
            <a:r>
              <a:rPr lang="en-US" sz="1600" dirty="0">
                <a:latin typeface="Courier New"/>
                <a:cs typeface="Courier New"/>
              </a:rPr>
              <a:t>try {</a:t>
            </a:r>
          </a:p>
          <a:p>
            <a:pPr marL="0" indent="0">
              <a:buNone/>
            </a:pPr>
            <a:r>
              <a:rPr lang="en-US" sz="1600" dirty="0">
                <a:latin typeface="Courier New"/>
                <a:cs typeface="Courier New"/>
              </a:rPr>
              <a:t>  </a:t>
            </a:r>
            <a:r>
              <a:rPr lang="en-US" sz="1600" dirty="0" smtClean="0">
                <a:latin typeface="Courier New"/>
                <a:cs typeface="Courier New"/>
              </a:rPr>
              <a:t>Node </a:t>
            </a:r>
            <a:r>
              <a:rPr lang="en-US" sz="1600" dirty="0" err="1" smtClean="0">
                <a:latin typeface="Courier New"/>
                <a:cs typeface="Courier New"/>
              </a:rPr>
              <a:t>theDoctor</a:t>
            </a:r>
            <a:r>
              <a:rPr lang="en-US" sz="1600" dirty="0" smtClean="0">
                <a:latin typeface="Courier New"/>
                <a:cs typeface="Courier New"/>
              </a:rPr>
              <a:t> </a:t>
            </a:r>
            <a:r>
              <a:rPr lang="en-US" sz="1600" dirty="0">
                <a:latin typeface="Courier New"/>
                <a:cs typeface="Courier New"/>
              </a:rPr>
              <a:t>= </a:t>
            </a:r>
            <a:r>
              <a:rPr lang="en-US" sz="1600" dirty="0" err="1">
                <a:latin typeface="Courier New"/>
                <a:cs typeface="Courier New"/>
              </a:rPr>
              <a:t>db.createNode</a:t>
            </a:r>
            <a:r>
              <a:rPr lang="en-US" sz="1600" dirty="0">
                <a:latin typeface="Courier New"/>
                <a:cs typeface="Courier New"/>
              </a:rPr>
              <a:t>();</a:t>
            </a:r>
          </a:p>
          <a:p>
            <a:pPr marL="0" indent="0">
              <a:buNone/>
            </a:pPr>
            <a:r>
              <a:rPr lang="en-US" sz="1600" dirty="0">
                <a:latin typeface="Courier New"/>
                <a:cs typeface="Courier New"/>
              </a:rPr>
              <a:t>  </a:t>
            </a:r>
            <a:r>
              <a:rPr lang="en-US" sz="1600" dirty="0" err="1" smtClean="0">
                <a:latin typeface="Courier New"/>
                <a:cs typeface="Courier New"/>
              </a:rPr>
              <a:t>theDoctor.setProperty</a:t>
            </a:r>
            <a:r>
              <a:rPr lang="en-US" sz="1600" dirty="0">
                <a:latin typeface="Courier New"/>
                <a:cs typeface="Courier New"/>
              </a:rPr>
              <a:t>("name", "The Doctor")</a:t>
            </a:r>
            <a:r>
              <a:rPr lang="en-US" sz="1600" dirty="0" smtClean="0">
                <a:latin typeface="Courier New"/>
                <a:cs typeface="Courier New"/>
              </a:rPr>
              <a:t>;</a:t>
            </a:r>
          </a:p>
          <a:p>
            <a:pPr marL="0" indent="0">
              <a:buNone/>
            </a:pPr>
            <a:endParaRPr lang="en-US" sz="1600" dirty="0">
              <a:latin typeface="Courier New"/>
              <a:cs typeface="Courier New"/>
            </a:endParaRPr>
          </a:p>
          <a:p>
            <a:pPr marL="0" indent="0">
              <a:buNone/>
            </a:pPr>
            <a:r>
              <a:rPr lang="en-US" sz="1600" dirty="0" smtClean="0">
                <a:latin typeface="Courier New"/>
                <a:cs typeface="Courier New"/>
              </a:rPr>
              <a:t>  Node </a:t>
            </a:r>
            <a:r>
              <a:rPr lang="en-US" sz="1600" dirty="0" err="1" smtClean="0">
                <a:latin typeface="Courier New"/>
                <a:cs typeface="Courier New"/>
              </a:rPr>
              <a:t>susan</a:t>
            </a:r>
            <a:r>
              <a:rPr lang="en-US" sz="1600" dirty="0" smtClean="0">
                <a:latin typeface="Courier New"/>
                <a:cs typeface="Courier New"/>
              </a:rPr>
              <a:t> </a:t>
            </a:r>
            <a:r>
              <a:rPr lang="en-US" sz="1600" dirty="0">
                <a:latin typeface="Courier New"/>
                <a:cs typeface="Courier New"/>
              </a:rPr>
              <a:t>= </a:t>
            </a:r>
            <a:r>
              <a:rPr lang="en-US" sz="1600" dirty="0" err="1">
                <a:latin typeface="Courier New"/>
                <a:cs typeface="Courier New"/>
              </a:rPr>
              <a:t>db.createNode</a:t>
            </a:r>
            <a:r>
              <a:rPr lang="en-US" sz="1600" dirty="0">
                <a:latin typeface="Courier New"/>
                <a:cs typeface="Courier New"/>
              </a:rPr>
              <a:t>();</a:t>
            </a:r>
          </a:p>
          <a:p>
            <a:pPr marL="0" indent="0">
              <a:buNone/>
            </a:pPr>
            <a:r>
              <a:rPr lang="en-US" sz="1600" dirty="0" smtClean="0">
                <a:latin typeface="Courier New"/>
                <a:cs typeface="Courier New"/>
              </a:rPr>
              <a:t>  </a:t>
            </a:r>
            <a:r>
              <a:rPr lang="en-US" sz="1600" dirty="0" err="1">
                <a:latin typeface="Courier New"/>
                <a:cs typeface="Courier New"/>
              </a:rPr>
              <a:t>susan.setProperty</a:t>
            </a:r>
            <a:r>
              <a:rPr lang="en-US" sz="1600" dirty="0">
                <a:latin typeface="Courier New"/>
                <a:cs typeface="Courier New"/>
              </a:rPr>
              <a:t>("</a:t>
            </a:r>
            <a:r>
              <a:rPr lang="en-US" sz="1600" dirty="0" err="1">
                <a:latin typeface="Courier New"/>
                <a:cs typeface="Courier New"/>
              </a:rPr>
              <a:t>firstname</a:t>
            </a:r>
            <a:r>
              <a:rPr lang="en-US" sz="1600" dirty="0">
                <a:latin typeface="Courier New"/>
                <a:cs typeface="Courier New"/>
              </a:rPr>
              <a:t>", "Susan");</a:t>
            </a:r>
          </a:p>
          <a:p>
            <a:pPr marL="0" indent="0">
              <a:buNone/>
            </a:pPr>
            <a:r>
              <a:rPr lang="en-US" sz="1600" dirty="0" smtClean="0">
                <a:latin typeface="Courier New"/>
                <a:cs typeface="Courier New"/>
              </a:rPr>
              <a:t>  </a:t>
            </a:r>
            <a:r>
              <a:rPr lang="en-US" sz="1600" dirty="0" err="1">
                <a:latin typeface="Courier New"/>
                <a:cs typeface="Courier New"/>
              </a:rPr>
              <a:t>susan.setProperty</a:t>
            </a:r>
            <a:r>
              <a:rPr lang="en-US" sz="1600" dirty="0">
                <a:latin typeface="Courier New"/>
                <a:cs typeface="Courier New"/>
              </a:rPr>
              <a:t>("</a:t>
            </a:r>
            <a:r>
              <a:rPr lang="en-US" sz="1600" dirty="0" err="1">
                <a:latin typeface="Courier New"/>
                <a:cs typeface="Courier New"/>
              </a:rPr>
              <a:t>lastname</a:t>
            </a:r>
            <a:r>
              <a:rPr lang="en-US" sz="1600" dirty="0">
                <a:latin typeface="Courier New"/>
                <a:cs typeface="Courier New"/>
              </a:rPr>
              <a:t>", "Campbell");</a:t>
            </a:r>
          </a:p>
          <a:p>
            <a:pPr marL="0" indent="0">
              <a:buNone/>
            </a:pPr>
            <a:endParaRPr lang="en-US" sz="1600" dirty="0">
              <a:latin typeface="Courier New"/>
              <a:cs typeface="Courier New"/>
            </a:endParaRPr>
          </a:p>
          <a:p>
            <a:pPr marL="0" indent="0">
              <a:buNone/>
            </a:pPr>
            <a:r>
              <a:rPr lang="en-US" sz="1600" dirty="0" smtClean="0">
                <a:latin typeface="Courier New"/>
                <a:cs typeface="Courier New"/>
              </a:rPr>
              <a:t>  </a:t>
            </a:r>
            <a:r>
              <a:rPr lang="en-US" sz="1600" dirty="0" err="1" smtClean="0">
                <a:latin typeface="Courier New"/>
                <a:cs typeface="Courier New"/>
              </a:rPr>
              <a:t>susan.createRelationshipTo</a:t>
            </a:r>
            <a:r>
              <a:rPr lang="en-US" sz="1600" dirty="0">
                <a:latin typeface="Courier New"/>
                <a:cs typeface="Courier New"/>
              </a:rPr>
              <a:t>(</a:t>
            </a:r>
            <a:r>
              <a:rPr lang="en-US" sz="1600" dirty="0" err="1">
                <a:latin typeface="Courier New"/>
                <a:cs typeface="Courier New"/>
              </a:rPr>
              <a:t>theDoctor</a:t>
            </a:r>
            <a:r>
              <a:rPr lang="en-US" sz="1600" dirty="0">
                <a:latin typeface="Courier New"/>
                <a:cs typeface="Courier New"/>
              </a:rPr>
              <a:t>, </a:t>
            </a:r>
            <a:r>
              <a:rPr lang="en-US" sz="1600" dirty="0" smtClean="0">
                <a:latin typeface="Courier New"/>
                <a:cs typeface="Courier New"/>
              </a:rPr>
              <a:t/>
            </a:r>
            <a:br>
              <a:rPr lang="en-US" sz="1600" dirty="0" smtClean="0">
                <a:latin typeface="Courier New"/>
                <a:cs typeface="Courier New"/>
              </a:rPr>
            </a:br>
            <a:r>
              <a:rPr lang="en-US" sz="1600" dirty="0" smtClean="0">
                <a:latin typeface="Courier New"/>
                <a:cs typeface="Courier New"/>
              </a:rPr>
              <a:t>                </a:t>
            </a:r>
            <a:r>
              <a:rPr lang="en-US" sz="1600" dirty="0" err="1" smtClean="0">
                <a:latin typeface="Courier New"/>
                <a:cs typeface="Courier New"/>
              </a:rPr>
              <a:t>DynamicRelationshipType.withName</a:t>
            </a:r>
            <a:r>
              <a:rPr lang="en-US" sz="1600" dirty="0">
                <a:latin typeface="Courier New"/>
                <a:cs typeface="Courier New"/>
              </a:rPr>
              <a:t>("COMPANION_OF"));</a:t>
            </a:r>
          </a:p>
          <a:p>
            <a:pPr marL="0" indent="0">
              <a:buNone/>
            </a:pPr>
            <a:endParaRPr lang="en-US" sz="1600" dirty="0">
              <a:latin typeface="Courier New"/>
              <a:cs typeface="Courier New"/>
            </a:endParaRPr>
          </a:p>
          <a:p>
            <a:pPr marL="0" indent="0">
              <a:buNone/>
            </a:pPr>
            <a:r>
              <a:rPr lang="en-US" sz="1600" dirty="0" smtClean="0">
                <a:latin typeface="Courier New"/>
                <a:cs typeface="Courier New"/>
              </a:rPr>
              <a:t>  </a:t>
            </a:r>
            <a:r>
              <a:rPr lang="en-US" sz="1600" dirty="0" err="1">
                <a:latin typeface="Courier New"/>
                <a:cs typeface="Courier New"/>
              </a:rPr>
              <a:t>tx.success</a:t>
            </a:r>
            <a:r>
              <a:rPr lang="en-US" sz="1600" dirty="0">
                <a:latin typeface="Courier New"/>
                <a:cs typeface="Courier New"/>
              </a:rPr>
              <a:t>();</a:t>
            </a:r>
          </a:p>
          <a:p>
            <a:pPr marL="0" indent="0">
              <a:buNone/>
            </a:pPr>
            <a:r>
              <a:rPr lang="en-US" sz="1600" dirty="0">
                <a:latin typeface="Courier New"/>
                <a:cs typeface="Courier New"/>
              </a:rPr>
              <a:t>} finally {</a:t>
            </a:r>
          </a:p>
          <a:p>
            <a:pPr marL="0" indent="0">
              <a:buNone/>
            </a:pPr>
            <a:r>
              <a:rPr lang="en-US" sz="1600" dirty="0" smtClean="0">
                <a:latin typeface="Courier New"/>
                <a:cs typeface="Courier New"/>
              </a:rPr>
              <a:t>  </a:t>
            </a:r>
            <a:r>
              <a:rPr lang="en-US" sz="1600" dirty="0" err="1">
                <a:latin typeface="Courier New"/>
                <a:cs typeface="Courier New"/>
              </a:rPr>
              <a:t>tx.finish</a:t>
            </a:r>
            <a:r>
              <a:rPr lang="en-US" sz="1600" dirty="0">
                <a:latin typeface="Courier New"/>
                <a:cs typeface="Courier New"/>
              </a:rPr>
              <a:t>();</a:t>
            </a:r>
          </a:p>
          <a:p>
            <a:pPr marL="0" indent="0">
              <a:buNone/>
            </a:pPr>
            <a:r>
              <a:rPr lang="en-US" sz="1600" dirty="0">
                <a:latin typeface="Courier New"/>
                <a:cs typeface="Courier New"/>
              </a:rPr>
              <a:t>}</a:t>
            </a:r>
          </a:p>
        </p:txBody>
      </p:sp>
    </p:spTree>
    <p:extLst>
      <p:ext uri="{BB962C8B-B14F-4D97-AF65-F5344CB8AC3E}">
        <p14:creationId xmlns:p14="http://schemas.microsoft.com/office/powerpoint/2010/main" val="245283355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mph" presetSubtype="0" nodeType="afterEffect">
                                  <p:stCondLst>
                                    <p:cond delay="2000"/>
                                  </p:stCondLst>
                                  <p:iterate type="lt">
                                    <p:tmAbs val="25"/>
                                  </p:iterate>
                                  <p:childTnLst>
                                    <p:set>
                                      <p:cBhvr override="childStyle">
                                        <p:cTn id="6" dur="indefinite"/>
                                        <p:tgtEl>
                                          <p:spTgt spid="3">
                                            <p:txEl>
                                              <p:pRg st="9" end="9"/>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Repeat...until…</a:t>
            </a:r>
            <a:endParaRPr lang="en-US" dirty="0"/>
          </a:p>
        </p:txBody>
      </p:sp>
      <p:pic>
        <p:nvPicPr>
          <p:cNvPr id="6" name="Picture 5"/>
          <p:cNvPicPr>
            <a:picLocks noChangeAspect="1"/>
          </p:cNvPicPr>
          <p:nvPr/>
        </p:nvPicPr>
        <p:blipFill>
          <a:blip r:embed="rId2"/>
          <a:stretch>
            <a:fillRect/>
          </a:stretch>
        </p:blipFill>
        <p:spPr>
          <a:xfrm>
            <a:off x="311726" y="1225261"/>
            <a:ext cx="7342910" cy="4589318"/>
          </a:xfrm>
          <a:prstGeom prst="rect">
            <a:avLst/>
          </a:prstGeom>
        </p:spPr>
      </p:pic>
    </p:spTree>
    <p:extLst>
      <p:ext uri="{BB962C8B-B14F-4D97-AF65-F5344CB8AC3E}">
        <p14:creationId xmlns:p14="http://schemas.microsoft.com/office/powerpoint/2010/main" val="3132298938"/>
      </p:ext>
    </p:extLst>
  </p:cSld>
  <p:clrMapOvr>
    <a:masterClrMapping/>
  </p:clrMapOvr>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CRUD some nodes and relationships</a:t>
            </a:r>
          </a:p>
          <a:p>
            <a:r>
              <a:rPr lang="en-US" dirty="0" smtClean="0"/>
              <a:t>Understand properties on both nodes and relationships</a:t>
            </a:r>
          </a:p>
          <a:p>
            <a:r>
              <a:rPr lang="en-US" dirty="0" smtClean="0"/>
              <a:t>Understand directions for relationships</a:t>
            </a:r>
          </a:p>
          <a:p>
            <a:r>
              <a:rPr lang="en-US" dirty="0" smtClean="0"/>
              <a:t>Understand deletion semantics</a:t>
            </a:r>
            <a:endParaRPr lang="en-US" dirty="0"/>
          </a:p>
        </p:txBody>
      </p:sp>
    </p:spTree>
    <p:extLst>
      <p:ext uri="{BB962C8B-B14F-4D97-AF65-F5344CB8AC3E}">
        <p14:creationId xmlns:p14="http://schemas.microsoft.com/office/powerpoint/2010/main" val="2421372391"/>
      </p:ext>
    </p:extLst>
  </p:cSld>
  <p:clrMapOvr>
    <a:masterClrMapping/>
  </p:clrMapOvr>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3</a:t>
            </a:r>
            <a:endParaRPr lang="en-US" dirty="0"/>
          </a:p>
        </p:txBody>
      </p:sp>
      <p:sp>
        <p:nvSpPr>
          <p:cNvPr id="5" name="Subtitle 4"/>
          <p:cNvSpPr>
            <a:spLocks noGrp="1"/>
          </p:cNvSpPr>
          <p:nvPr>
            <p:ph type="subTitle" idx="1"/>
          </p:nvPr>
        </p:nvSpPr>
        <p:spPr/>
        <p:txBody>
          <a:bodyPr/>
          <a:lstStyle/>
          <a:p>
            <a:r>
              <a:rPr lang="en-US" dirty="0" smtClean="0"/>
              <a:t>Indexing</a:t>
            </a:r>
            <a:endParaRPr lang="en-US" dirty="0"/>
          </a:p>
        </p:txBody>
      </p:sp>
    </p:spTree>
    <p:extLst>
      <p:ext uri="{BB962C8B-B14F-4D97-AF65-F5344CB8AC3E}">
        <p14:creationId xmlns:p14="http://schemas.microsoft.com/office/powerpoint/2010/main" val="181921050"/>
      </p:ext>
    </p:extLst>
  </p:cSld>
  <p:clrMapOvr>
    <a:masterClrMapping/>
  </p:clrMapOvr>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latin typeface="Courier New"/>
                <a:cs typeface="Courier New"/>
              </a:rPr>
              <a:t>DoctorWhoUniverse</a:t>
            </a:r>
            <a:endParaRPr lang="en-US" dirty="0">
              <a:latin typeface="Courier New"/>
              <a:cs typeface="Courier New"/>
            </a:endParaRPr>
          </a:p>
        </p:txBody>
      </p:sp>
      <p:sp>
        <p:nvSpPr>
          <p:cNvPr id="3" name="Content Placeholder 2"/>
          <p:cNvSpPr>
            <a:spLocks noGrp="1"/>
          </p:cNvSpPr>
          <p:nvPr>
            <p:ph idx="1"/>
          </p:nvPr>
        </p:nvSpPr>
        <p:spPr>
          <a:xfrm>
            <a:off x="457200" y="1542475"/>
            <a:ext cx="8229600" cy="4525963"/>
          </a:xfrm>
        </p:spPr>
        <p:txBody>
          <a:bodyPr>
            <a:normAutofit fontScale="92500" lnSpcReduction="20000"/>
          </a:bodyPr>
          <a:lstStyle/>
          <a:p>
            <a:r>
              <a:rPr lang="en-US" dirty="0" smtClean="0"/>
              <a:t>Most </a:t>
            </a:r>
            <a:r>
              <a:rPr lang="en-US" dirty="0" err="1" smtClean="0"/>
              <a:t>koans</a:t>
            </a:r>
            <a:r>
              <a:rPr lang="en-US" dirty="0" smtClean="0"/>
              <a:t> use </a:t>
            </a:r>
            <a:r>
              <a:rPr lang="en-US" dirty="0" err="1" smtClean="0">
                <a:latin typeface="Courier New"/>
                <a:cs typeface="Courier New"/>
              </a:rPr>
              <a:t>DoctorWhoUniverse</a:t>
            </a:r>
            <a:r>
              <a:rPr lang="en-US" dirty="0" smtClean="0"/>
              <a:t> to set up the database</a:t>
            </a:r>
          </a:p>
          <a:p>
            <a:pPr lvl="1"/>
            <a:r>
              <a:rPr lang="en-US" dirty="0" smtClean="0"/>
              <a:t>It’s a wrapper around Neo4j’s </a:t>
            </a:r>
            <a:r>
              <a:rPr lang="en-US" dirty="0" err="1" smtClean="0">
                <a:latin typeface="Courier New"/>
                <a:cs typeface="Courier New"/>
              </a:rPr>
              <a:t>GraphDatabaseService</a:t>
            </a:r>
            <a:r>
              <a:rPr lang="en-US" dirty="0" smtClean="0">
                <a:latin typeface="Calibri"/>
                <a:cs typeface="Calibri"/>
              </a:rPr>
              <a:t> which loads the dataset</a:t>
            </a:r>
          </a:p>
          <a:p>
            <a:r>
              <a:rPr lang="en-US" dirty="0" smtClean="0"/>
              <a:t>There are some helpers in here you can use</a:t>
            </a:r>
          </a:p>
          <a:p>
            <a:pPr lvl="1"/>
            <a:r>
              <a:rPr lang="en-US" dirty="0" err="1" smtClean="0">
                <a:latin typeface="Courier New"/>
                <a:cs typeface="Courier New"/>
              </a:rPr>
              <a:t>theDoctor</a:t>
            </a:r>
            <a:r>
              <a:rPr lang="en-US" dirty="0" smtClean="0">
                <a:latin typeface="Courier New"/>
                <a:cs typeface="Courier New"/>
              </a:rPr>
              <a:t>()</a:t>
            </a:r>
          </a:p>
          <a:p>
            <a:pPr lvl="2"/>
            <a:r>
              <a:rPr lang="en-US" dirty="0" smtClean="0"/>
              <a:t>Always returns the Doctor node</a:t>
            </a:r>
          </a:p>
          <a:p>
            <a:pPr lvl="1"/>
            <a:r>
              <a:rPr lang="en-US" dirty="0" err="1" smtClean="0">
                <a:latin typeface="Courier New"/>
                <a:cs typeface="Courier New"/>
              </a:rPr>
              <a:t>characterIndex</a:t>
            </a:r>
            <a:r>
              <a:rPr lang="en-US" dirty="0" smtClean="0"/>
              <a:t>, </a:t>
            </a:r>
            <a:r>
              <a:rPr lang="en-US" dirty="0" err="1" smtClean="0">
                <a:latin typeface="Courier New"/>
                <a:cs typeface="Courier New"/>
              </a:rPr>
              <a:t>planetIndex</a:t>
            </a:r>
            <a:r>
              <a:rPr lang="en-US" dirty="0" smtClean="0"/>
              <a:t>, </a:t>
            </a:r>
            <a:r>
              <a:rPr lang="en-US" dirty="0" err="1" smtClean="0">
                <a:latin typeface="Courier New"/>
                <a:cs typeface="Courier New"/>
              </a:rPr>
              <a:t>speciesIndex</a:t>
            </a:r>
            <a:r>
              <a:rPr lang="en-US" dirty="0" smtClean="0"/>
              <a:t>, </a:t>
            </a:r>
            <a:r>
              <a:rPr lang="en-US" dirty="0" err="1" smtClean="0">
                <a:latin typeface="Courier New"/>
                <a:cs typeface="Courier New"/>
              </a:rPr>
              <a:t>actorIndex</a:t>
            </a:r>
            <a:r>
              <a:rPr lang="en-US" dirty="0" smtClean="0"/>
              <a:t>, </a:t>
            </a:r>
            <a:r>
              <a:rPr lang="en-US" dirty="0" err="1" smtClean="0">
                <a:latin typeface="Courier New"/>
                <a:cs typeface="Courier New"/>
              </a:rPr>
              <a:t>episodeIndex</a:t>
            </a:r>
            <a:r>
              <a:rPr lang="en-US" dirty="0"/>
              <a:t> </a:t>
            </a:r>
            <a:r>
              <a:rPr lang="en-US" dirty="0" smtClean="0"/>
              <a:t>…</a:t>
            </a:r>
          </a:p>
          <a:p>
            <a:pPr lvl="2"/>
            <a:r>
              <a:rPr lang="en-US" dirty="0" smtClean="0"/>
              <a:t>Provides direct access to other interesting nodes</a:t>
            </a:r>
            <a:br>
              <a:rPr lang="en-US" dirty="0" smtClean="0"/>
            </a:br>
            <a:r>
              <a:rPr lang="en-US" dirty="0" smtClean="0"/>
              <a:t> in the graph</a:t>
            </a:r>
            <a:endParaRPr lang="en-US" dirty="0"/>
          </a:p>
        </p:txBody>
      </p:sp>
    </p:spTree>
    <p:extLst>
      <p:ext uri="{BB962C8B-B14F-4D97-AF65-F5344CB8AC3E}">
        <p14:creationId xmlns:p14="http://schemas.microsoft.com/office/powerpoint/2010/main" val="2541247590"/>
      </p:ext>
    </p:extLst>
  </p:cSld>
  <p:clrMapOvr>
    <a:masterClrMapping/>
  </p:clrMapOvr>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Graphs are </a:t>
            </a:r>
            <a:r>
              <a:rPr lang="en-US" i="1" dirty="0" smtClean="0"/>
              <a:t>mostly</a:t>
            </a:r>
            <a:r>
              <a:rPr lang="en-US" dirty="0" smtClean="0"/>
              <a:t> self-indexing</a:t>
            </a:r>
            <a:endParaRPr lang="en-US" dirty="0"/>
          </a:p>
        </p:txBody>
      </p:sp>
      <p:pic>
        <p:nvPicPr>
          <p:cNvPr id="12" name="Picture 11"/>
          <p:cNvPicPr>
            <a:picLocks noChangeAspect="1"/>
          </p:cNvPicPr>
          <p:nvPr/>
        </p:nvPicPr>
        <p:blipFill>
          <a:blip r:embed="rId3"/>
          <a:stretch>
            <a:fillRect/>
          </a:stretch>
        </p:blipFill>
        <p:spPr>
          <a:xfrm>
            <a:off x="357909" y="1417638"/>
            <a:ext cx="8012544" cy="4665637"/>
          </a:xfrm>
          <a:prstGeom prst="rect">
            <a:avLst/>
          </a:prstGeom>
        </p:spPr>
      </p:pic>
    </p:spTree>
    <p:extLst>
      <p:ext uri="{BB962C8B-B14F-4D97-AF65-F5344CB8AC3E}">
        <p14:creationId xmlns:p14="http://schemas.microsoft.com/office/powerpoint/2010/main" val="375166351"/>
      </p:ext>
    </p:extLst>
  </p:cSld>
  <p:clrMapOvr>
    <a:masterClrMapping/>
  </p:clrMapOvr>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Indexing a Graph?</a:t>
            </a:r>
            <a:endParaRPr lang="en-US" dirty="0"/>
          </a:p>
        </p:txBody>
      </p:sp>
      <p:sp>
        <p:nvSpPr>
          <p:cNvPr id="5" name="Content Placeholder 4"/>
          <p:cNvSpPr>
            <a:spLocks noGrp="1"/>
          </p:cNvSpPr>
          <p:nvPr>
            <p:ph idx="1"/>
          </p:nvPr>
        </p:nvSpPr>
        <p:spPr/>
        <p:txBody>
          <a:bodyPr/>
          <a:lstStyle/>
          <a:p>
            <a:r>
              <a:rPr lang="en-US" dirty="0" smtClean="0"/>
              <a:t>Graphs are their own indexes!</a:t>
            </a:r>
          </a:p>
          <a:p>
            <a:r>
              <a:rPr lang="en-US" dirty="0" smtClean="0"/>
              <a:t>But sometimes we want short-cuts to well-known nodes</a:t>
            </a:r>
          </a:p>
          <a:p>
            <a:r>
              <a:rPr lang="en-US" dirty="0" smtClean="0"/>
              <a:t>Can do this in our own code</a:t>
            </a:r>
          </a:p>
          <a:p>
            <a:pPr lvl="1"/>
            <a:r>
              <a:rPr lang="en-US" dirty="0" smtClean="0"/>
              <a:t>Just keep a reference to any interesting nodes</a:t>
            </a:r>
          </a:p>
          <a:p>
            <a:r>
              <a:rPr lang="en-US" dirty="0" smtClean="0"/>
              <a:t>Indexes offer more flexibility in what constitutes an “interesting node”</a:t>
            </a:r>
          </a:p>
        </p:txBody>
      </p:sp>
    </p:spTree>
    <p:extLst>
      <p:ext uri="{BB962C8B-B14F-4D97-AF65-F5344CB8AC3E}">
        <p14:creationId xmlns:p14="http://schemas.microsoft.com/office/powerpoint/2010/main" val="763817278"/>
      </p:ext>
    </p:extLst>
  </p:cSld>
  <p:clrMapOvr>
    <a:masterClrMapping/>
  </p:clrMapOvr>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 free lunch</a:t>
            </a:r>
            <a:endParaRPr lang="en-US" dirty="0"/>
          </a:p>
        </p:txBody>
      </p:sp>
      <p:sp>
        <p:nvSpPr>
          <p:cNvPr id="3" name="Content Placeholder 2"/>
          <p:cNvSpPr>
            <a:spLocks noGrp="1"/>
          </p:cNvSpPr>
          <p:nvPr>
            <p:ph idx="1"/>
          </p:nvPr>
        </p:nvSpPr>
        <p:spPr>
          <a:xfrm>
            <a:off x="457200" y="1496291"/>
            <a:ext cx="8229600" cy="1147618"/>
          </a:xfrm>
        </p:spPr>
        <p:txBody>
          <a:bodyPr/>
          <a:lstStyle/>
          <a:p>
            <a:pPr marL="0" indent="0" algn="ctr">
              <a:buNone/>
            </a:pPr>
            <a:r>
              <a:rPr lang="en-US" dirty="0" smtClean="0"/>
              <a:t>Indexes trade read performance for write cost</a:t>
            </a:r>
          </a:p>
          <a:p>
            <a:pPr marL="457200" lvl="1" indent="0" algn="ctr">
              <a:buNone/>
            </a:pPr>
            <a:r>
              <a:rPr lang="en-US" dirty="0" smtClean="0"/>
              <a:t>Just like any database, even RDBMS</a:t>
            </a:r>
          </a:p>
        </p:txBody>
      </p:sp>
      <p:sp>
        <p:nvSpPr>
          <p:cNvPr id="4" name="Content Placeholder 2"/>
          <p:cNvSpPr txBox="1">
            <a:spLocks/>
          </p:cNvSpPr>
          <p:nvPr/>
        </p:nvSpPr>
        <p:spPr>
          <a:xfrm>
            <a:off x="457200" y="2676238"/>
            <a:ext cx="8513618" cy="1147618"/>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6600" dirty="0" smtClean="0"/>
              <a:t>Don’t index every node!</a:t>
            </a:r>
          </a:p>
        </p:txBody>
      </p:sp>
      <p:sp>
        <p:nvSpPr>
          <p:cNvPr id="5" name="Content Placeholder 2"/>
          <p:cNvSpPr txBox="1">
            <a:spLocks/>
          </p:cNvSpPr>
          <p:nvPr/>
        </p:nvSpPr>
        <p:spPr>
          <a:xfrm>
            <a:off x="457200" y="3489038"/>
            <a:ext cx="8513618" cy="1147618"/>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4800" dirty="0" smtClean="0"/>
              <a:t>(or relationship)</a:t>
            </a:r>
          </a:p>
        </p:txBody>
      </p:sp>
    </p:spTree>
    <p:extLst>
      <p:ext uri="{BB962C8B-B14F-4D97-AF65-F5344CB8AC3E}">
        <p14:creationId xmlns:p14="http://schemas.microsoft.com/office/powerpoint/2010/main" val="381101136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down)">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Lucene</a:t>
            </a:r>
            <a:endParaRPr lang="en-US" dirty="0"/>
          </a:p>
        </p:txBody>
      </p:sp>
      <p:sp>
        <p:nvSpPr>
          <p:cNvPr id="3" name="Content Placeholder 2"/>
          <p:cNvSpPr>
            <a:spLocks noGrp="1"/>
          </p:cNvSpPr>
          <p:nvPr>
            <p:ph idx="1"/>
          </p:nvPr>
        </p:nvSpPr>
        <p:spPr/>
        <p:txBody>
          <a:bodyPr/>
          <a:lstStyle/>
          <a:p>
            <a:r>
              <a:rPr lang="en-US" dirty="0" smtClean="0"/>
              <a:t>The default index implementation for Neo4j</a:t>
            </a:r>
          </a:p>
          <a:p>
            <a:pPr lvl="1"/>
            <a:r>
              <a:rPr lang="en-US" dirty="0" smtClean="0"/>
              <a:t>Default implementation for </a:t>
            </a:r>
            <a:r>
              <a:rPr lang="en-US" dirty="0" err="1" smtClean="0">
                <a:latin typeface="Courier New"/>
                <a:cs typeface="Courier New"/>
              </a:rPr>
              <a:t>IndexManager</a:t>
            </a:r>
            <a:endParaRPr lang="en-US" dirty="0" smtClean="0">
              <a:latin typeface="Courier New"/>
              <a:cs typeface="Courier New"/>
            </a:endParaRPr>
          </a:p>
          <a:p>
            <a:r>
              <a:rPr lang="en-US" dirty="0" smtClean="0"/>
              <a:t>Supports many indexes per database</a:t>
            </a:r>
          </a:p>
          <a:p>
            <a:r>
              <a:rPr lang="en-US" dirty="0" smtClean="0"/>
              <a:t>Each index supports nodes </a:t>
            </a:r>
            <a:r>
              <a:rPr lang="en-US" i="1" dirty="0" smtClean="0"/>
              <a:t>or</a:t>
            </a:r>
            <a:r>
              <a:rPr lang="en-US" dirty="0" smtClean="0"/>
              <a:t> relationships</a:t>
            </a:r>
          </a:p>
          <a:p>
            <a:r>
              <a:rPr lang="en-US" dirty="0" smtClean="0"/>
              <a:t>Supports exact and regex-based matching</a:t>
            </a:r>
          </a:p>
          <a:p>
            <a:r>
              <a:rPr lang="en-US" dirty="0" smtClean="0"/>
              <a:t>Supports scoring</a:t>
            </a:r>
          </a:p>
          <a:p>
            <a:pPr lvl="1"/>
            <a:r>
              <a:rPr lang="en-US" dirty="0" smtClean="0"/>
              <a:t>Number of hits in the index for a given item</a:t>
            </a:r>
          </a:p>
          <a:p>
            <a:pPr lvl="1"/>
            <a:r>
              <a:rPr lang="en-US" dirty="0" smtClean="0"/>
              <a:t>Great for recommendations!</a:t>
            </a:r>
          </a:p>
        </p:txBody>
      </p:sp>
    </p:spTree>
    <p:extLst>
      <p:ext uri="{BB962C8B-B14F-4D97-AF65-F5344CB8AC3E}">
        <p14:creationId xmlns:p14="http://schemas.microsoft.com/office/powerpoint/2010/main" val="480882011"/>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smtClean="0"/>
              <a:t>Trend 1: Data Size</a:t>
            </a:r>
            <a:endParaRPr lang="en-US" dirty="0"/>
          </a:p>
        </p:txBody>
      </p:sp>
      <p:pic>
        <p:nvPicPr>
          <p:cNvPr id="15" name="Picture 14"/>
          <p:cNvPicPr>
            <a:picLocks noChangeAspect="1"/>
          </p:cNvPicPr>
          <p:nvPr/>
        </p:nvPicPr>
        <p:blipFill>
          <a:blip r:embed="rId3"/>
          <a:stretch>
            <a:fillRect/>
          </a:stretch>
        </p:blipFill>
        <p:spPr>
          <a:xfrm>
            <a:off x="218390" y="1557356"/>
            <a:ext cx="8229600" cy="4533900"/>
          </a:xfrm>
          <a:prstGeom prst="rect">
            <a:avLst/>
          </a:prstGeom>
        </p:spPr>
      </p:pic>
      <p:sp>
        <p:nvSpPr>
          <p:cNvPr id="2" name="Rectangle 1"/>
          <p:cNvSpPr/>
          <p:nvPr/>
        </p:nvSpPr>
        <p:spPr>
          <a:xfrm>
            <a:off x="148359" y="1557356"/>
            <a:ext cx="617682" cy="453390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8109167"/>
      </p:ext>
    </p:extLst>
  </p:cSld>
  <p:clrMapOvr>
    <a:masterClrMapping/>
  </p:clrMapOvr>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 Node Index</a:t>
            </a:r>
            <a:endParaRPr lang="en-US" dirty="0"/>
          </a:p>
        </p:txBody>
      </p:sp>
      <p:sp>
        <p:nvSpPr>
          <p:cNvPr id="3" name="Content Placeholder 2"/>
          <p:cNvSpPr>
            <a:spLocks noGrp="1"/>
          </p:cNvSpPr>
          <p:nvPr>
            <p:ph idx="1"/>
          </p:nvPr>
        </p:nvSpPr>
        <p:spPr>
          <a:xfrm>
            <a:off x="457200" y="2281384"/>
            <a:ext cx="8229600" cy="651164"/>
          </a:xfrm>
        </p:spPr>
        <p:txBody>
          <a:bodyPr>
            <a:normAutofit fontScale="85000" lnSpcReduction="20000"/>
          </a:bodyPr>
          <a:lstStyle/>
          <a:p>
            <a:pPr marL="0" indent="0">
              <a:buNone/>
            </a:pPr>
            <a:r>
              <a:rPr lang="en-US" sz="2200" dirty="0" err="1" smtClean="0">
                <a:latin typeface="Courier New"/>
                <a:cs typeface="Courier New"/>
              </a:rPr>
              <a:t>GraphDatabaseService</a:t>
            </a:r>
            <a:r>
              <a:rPr lang="en-US" sz="2200" dirty="0" smtClean="0">
                <a:latin typeface="Courier New"/>
                <a:cs typeface="Courier New"/>
              </a:rPr>
              <a:t> </a:t>
            </a:r>
            <a:r>
              <a:rPr lang="en-US" sz="2200" dirty="0" err="1" smtClean="0">
                <a:latin typeface="Courier New"/>
                <a:cs typeface="Courier New"/>
              </a:rPr>
              <a:t>db</a:t>
            </a:r>
            <a:r>
              <a:rPr lang="en-US" sz="2200" dirty="0" smtClean="0">
                <a:latin typeface="Courier New"/>
                <a:cs typeface="Courier New"/>
              </a:rPr>
              <a:t> = …</a:t>
            </a:r>
          </a:p>
          <a:p>
            <a:pPr marL="0" indent="0">
              <a:buNone/>
            </a:pPr>
            <a:r>
              <a:rPr lang="en-US" sz="2200" dirty="0" smtClean="0">
                <a:latin typeface="Courier New"/>
                <a:cs typeface="Courier New"/>
              </a:rPr>
              <a:t>Index</a:t>
            </a:r>
            <a:r>
              <a:rPr lang="en-US" sz="2200" dirty="0">
                <a:latin typeface="Courier New"/>
                <a:cs typeface="Courier New"/>
              </a:rPr>
              <a:t>&lt;Node&gt; </a:t>
            </a:r>
            <a:r>
              <a:rPr lang="en-US" sz="2200" dirty="0" smtClean="0">
                <a:latin typeface="Courier New"/>
                <a:cs typeface="Courier New"/>
              </a:rPr>
              <a:t>planets = </a:t>
            </a:r>
            <a:r>
              <a:rPr lang="en-US" sz="2200" dirty="0" err="1">
                <a:latin typeface="Courier New"/>
                <a:cs typeface="Courier New"/>
              </a:rPr>
              <a:t>db.index</a:t>
            </a:r>
            <a:r>
              <a:rPr lang="en-US" sz="2200" dirty="0">
                <a:latin typeface="Courier New"/>
                <a:cs typeface="Courier New"/>
              </a:rPr>
              <a:t>().</a:t>
            </a:r>
            <a:r>
              <a:rPr lang="en-US" sz="2200" dirty="0" err="1">
                <a:latin typeface="Courier New"/>
                <a:cs typeface="Courier New"/>
              </a:rPr>
              <a:t>forNodes</a:t>
            </a:r>
            <a:r>
              <a:rPr lang="en-US" sz="2200" dirty="0">
                <a:latin typeface="Courier New"/>
                <a:cs typeface="Courier New"/>
              </a:rPr>
              <a:t>("planets</a:t>
            </a:r>
            <a:r>
              <a:rPr lang="en-US" sz="2200" dirty="0" smtClean="0">
                <a:latin typeface="Courier New"/>
                <a:cs typeface="Courier New"/>
              </a:rPr>
              <a:t>"</a:t>
            </a:r>
            <a:r>
              <a:rPr lang="en-US" sz="2200" dirty="0">
                <a:latin typeface="Courier New"/>
                <a:cs typeface="Courier New"/>
              </a:rPr>
              <a:t>);</a:t>
            </a:r>
          </a:p>
        </p:txBody>
      </p:sp>
      <p:sp>
        <p:nvSpPr>
          <p:cNvPr id="5" name="Right Arrow 4"/>
          <p:cNvSpPr/>
          <p:nvPr/>
        </p:nvSpPr>
        <p:spPr>
          <a:xfrm rot="16200000">
            <a:off x="681189"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Type</a:t>
            </a:r>
            <a:endParaRPr lang="en-US" dirty="0"/>
          </a:p>
        </p:txBody>
      </p:sp>
      <p:sp>
        <p:nvSpPr>
          <p:cNvPr id="6" name="Right Arrow 5"/>
          <p:cNvSpPr/>
          <p:nvPr/>
        </p:nvSpPr>
        <p:spPr>
          <a:xfrm rot="16200000">
            <a:off x="5059218"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Type</a:t>
            </a:r>
            <a:endParaRPr lang="en-US" dirty="0"/>
          </a:p>
        </p:txBody>
      </p:sp>
      <p:sp>
        <p:nvSpPr>
          <p:cNvPr id="7" name="Right Arrow 6"/>
          <p:cNvSpPr/>
          <p:nvPr/>
        </p:nvSpPr>
        <p:spPr>
          <a:xfrm rot="16200000">
            <a:off x="6250717"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Index name</a:t>
            </a:r>
            <a:endParaRPr lang="en-US" dirty="0"/>
          </a:p>
        </p:txBody>
      </p:sp>
      <p:sp>
        <p:nvSpPr>
          <p:cNvPr id="8" name="Right Arrow 7"/>
          <p:cNvSpPr/>
          <p:nvPr/>
        </p:nvSpPr>
        <p:spPr>
          <a:xfrm rot="16200000">
            <a:off x="5267036" y="3590638"/>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Create </a:t>
            </a:r>
            <a:r>
              <a:rPr lang="en-US" b="1" u="sng" dirty="0" smtClean="0"/>
              <a:t>or</a:t>
            </a:r>
            <a:r>
              <a:rPr lang="en-US" dirty="0" smtClean="0"/>
              <a:t> retrieve</a:t>
            </a:r>
            <a:endParaRPr lang="en-US" dirty="0"/>
          </a:p>
        </p:txBody>
      </p:sp>
    </p:spTree>
    <p:extLst>
      <p:ext uri="{BB962C8B-B14F-4D97-AF65-F5344CB8AC3E}">
        <p14:creationId xmlns:p14="http://schemas.microsoft.com/office/powerpoint/2010/main" val="265462782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0" presetClass="path" presetSubtype="0" accel="50000" decel="50000" fill="hold" grpId="1" nodeType="clickEffect">
                                  <p:stCondLst>
                                    <p:cond delay="0"/>
                                  </p:stCondLst>
                                  <p:childTnLst>
                                    <p:animMotion origin="layout" path="M 0 0 L -0.06701 0 " pathEditMode="relative" ptsTypes="AA">
                                      <p:cBhvr>
                                        <p:cTn id="22" dur="2000" fill="hold"/>
                                        <p:tgtEl>
                                          <p:spTgt spid="6"/>
                                        </p:tgtEl>
                                        <p:attrNameLst>
                                          <p:attrName>ppt_x</p:attrName>
                                          <p:attrName>ppt_y</p:attrName>
                                        </p:attrNameLst>
                                      </p:cBhvr>
                                    </p:animMotion>
                                  </p:childTnLst>
                                </p:cTn>
                              </p:par>
                            </p:childTnLst>
                          </p:cTn>
                        </p:par>
                        <p:par>
                          <p:cTn id="23" fill="hold">
                            <p:stCondLst>
                              <p:cond delay="2000"/>
                            </p:stCondLst>
                            <p:childTnLst>
                              <p:par>
                                <p:cTn id="24" presetID="2" presetClass="entr" presetSubtype="4" fill="hold" grpId="0" nodeType="afterEffect">
                                  <p:stCondLst>
                                    <p:cond delay="0"/>
                                  </p:stCondLst>
                                  <p:childTnLst>
                                    <p:set>
                                      <p:cBhvr>
                                        <p:cTn id="25" dur="1" fill="hold">
                                          <p:stCondLst>
                                            <p:cond delay="0"/>
                                          </p:stCondLst>
                                        </p:cTn>
                                        <p:tgtEl>
                                          <p:spTgt spid="8"/>
                                        </p:tgtEl>
                                        <p:attrNameLst>
                                          <p:attrName>style.visibility</p:attrName>
                                        </p:attrNameLst>
                                      </p:cBhvr>
                                      <p:to>
                                        <p:strVal val="visible"/>
                                      </p:to>
                                    </p:set>
                                    <p:anim calcmode="lin" valueType="num">
                                      <p:cBhvr additive="base">
                                        <p:cTn id="26" dur="500" fill="hold"/>
                                        <p:tgtEl>
                                          <p:spTgt spid="8"/>
                                        </p:tgtEl>
                                        <p:attrNameLst>
                                          <p:attrName>ppt_x</p:attrName>
                                        </p:attrNameLst>
                                      </p:cBhvr>
                                      <p:tavLst>
                                        <p:tav tm="0">
                                          <p:val>
                                            <p:strVal val="#ppt_x"/>
                                          </p:val>
                                        </p:tav>
                                        <p:tav tm="100000">
                                          <p:val>
                                            <p:strVal val="#ppt_x"/>
                                          </p:val>
                                        </p:tav>
                                      </p:tavLst>
                                    </p:anim>
                                    <p:anim calcmode="lin" valueType="num">
                                      <p:cBhvr additive="base">
                                        <p:cTn id="27"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6" grpId="1" animBg="1"/>
      <p:bldP spid="7" grpId="0" animBg="1"/>
      <p:bldP spid="8"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 Relationship Index</a:t>
            </a:r>
            <a:endParaRPr lang="en-US" dirty="0"/>
          </a:p>
        </p:txBody>
      </p:sp>
      <p:sp>
        <p:nvSpPr>
          <p:cNvPr id="3" name="Content Placeholder 2"/>
          <p:cNvSpPr>
            <a:spLocks noGrp="1"/>
          </p:cNvSpPr>
          <p:nvPr>
            <p:ph idx="1"/>
          </p:nvPr>
        </p:nvSpPr>
        <p:spPr>
          <a:xfrm>
            <a:off x="457200" y="2281384"/>
            <a:ext cx="8229600" cy="651164"/>
          </a:xfrm>
        </p:spPr>
        <p:txBody>
          <a:bodyPr>
            <a:normAutofit fontScale="70000" lnSpcReduction="20000"/>
          </a:bodyPr>
          <a:lstStyle/>
          <a:p>
            <a:pPr marL="0" indent="0">
              <a:buNone/>
            </a:pPr>
            <a:r>
              <a:rPr lang="en-US" sz="2200" dirty="0" err="1" smtClean="0">
                <a:latin typeface="Courier New"/>
                <a:cs typeface="Courier New"/>
              </a:rPr>
              <a:t>GraphDatabaseService</a:t>
            </a:r>
            <a:r>
              <a:rPr lang="en-US" sz="2200" dirty="0" smtClean="0">
                <a:latin typeface="Courier New"/>
                <a:cs typeface="Courier New"/>
              </a:rPr>
              <a:t> </a:t>
            </a:r>
            <a:r>
              <a:rPr lang="en-US" sz="2200" dirty="0" err="1" smtClean="0">
                <a:latin typeface="Courier New"/>
                <a:cs typeface="Courier New"/>
              </a:rPr>
              <a:t>db</a:t>
            </a:r>
            <a:r>
              <a:rPr lang="en-US" sz="2200" dirty="0" smtClean="0">
                <a:latin typeface="Courier New"/>
                <a:cs typeface="Courier New"/>
              </a:rPr>
              <a:t> = …</a:t>
            </a:r>
          </a:p>
          <a:p>
            <a:pPr marL="0" indent="0">
              <a:buNone/>
            </a:pPr>
            <a:r>
              <a:rPr lang="en-US" sz="2200" dirty="0" smtClean="0">
                <a:latin typeface="Courier New"/>
                <a:cs typeface="Courier New"/>
              </a:rPr>
              <a:t>Index&lt;Relationship&gt; enemies = </a:t>
            </a:r>
            <a:r>
              <a:rPr lang="en-US" sz="2200" dirty="0" err="1">
                <a:latin typeface="Courier New"/>
                <a:cs typeface="Courier New"/>
              </a:rPr>
              <a:t>db.index</a:t>
            </a:r>
            <a:r>
              <a:rPr lang="en-US" sz="2200" dirty="0">
                <a:latin typeface="Courier New"/>
                <a:cs typeface="Courier New"/>
              </a:rPr>
              <a:t>()</a:t>
            </a:r>
            <a:r>
              <a:rPr lang="en-US" sz="2200" dirty="0" smtClean="0">
                <a:latin typeface="Courier New"/>
                <a:cs typeface="Courier New"/>
              </a:rPr>
              <a:t>.</a:t>
            </a:r>
            <a:r>
              <a:rPr lang="en-US" sz="2200" dirty="0" err="1" smtClean="0">
                <a:latin typeface="Courier New"/>
                <a:cs typeface="Courier New"/>
              </a:rPr>
              <a:t>forRelationships</a:t>
            </a:r>
            <a:r>
              <a:rPr lang="en-US" sz="2200" dirty="0">
                <a:latin typeface="Courier New"/>
                <a:cs typeface="Courier New"/>
              </a:rPr>
              <a:t>("enemies</a:t>
            </a:r>
            <a:r>
              <a:rPr lang="en-US" sz="2200" dirty="0" smtClean="0">
                <a:latin typeface="Courier New"/>
                <a:cs typeface="Courier New"/>
              </a:rPr>
              <a:t>"</a:t>
            </a:r>
            <a:r>
              <a:rPr lang="en-US" sz="2200" dirty="0">
                <a:latin typeface="Courier New"/>
                <a:cs typeface="Courier New"/>
              </a:rPr>
              <a:t>);</a:t>
            </a:r>
          </a:p>
        </p:txBody>
      </p:sp>
      <p:sp>
        <p:nvSpPr>
          <p:cNvPr id="8" name="Right Arrow 7"/>
          <p:cNvSpPr/>
          <p:nvPr/>
        </p:nvSpPr>
        <p:spPr>
          <a:xfrm rot="16200000">
            <a:off x="681189"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Type</a:t>
            </a:r>
            <a:endParaRPr lang="en-US" dirty="0"/>
          </a:p>
        </p:txBody>
      </p:sp>
      <p:sp>
        <p:nvSpPr>
          <p:cNvPr id="9" name="Right Arrow 8"/>
          <p:cNvSpPr/>
          <p:nvPr/>
        </p:nvSpPr>
        <p:spPr>
          <a:xfrm rot="16200000">
            <a:off x="4897581" y="3590636"/>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Type</a:t>
            </a:r>
            <a:endParaRPr lang="en-US" dirty="0"/>
          </a:p>
        </p:txBody>
      </p:sp>
      <p:sp>
        <p:nvSpPr>
          <p:cNvPr id="10" name="Right Arrow 9"/>
          <p:cNvSpPr/>
          <p:nvPr/>
        </p:nvSpPr>
        <p:spPr>
          <a:xfrm rot="16200000">
            <a:off x="6620171"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Index name</a:t>
            </a:r>
            <a:endParaRPr lang="en-US" dirty="0"/>
          </a:p>
        </p:txBody>
      </p:sp>
      <p:sp>
        <p:nvSpPr>
          <p:cNvPr id="11" name="Right Arrow 10"/>
          <p:cNvSpPr/>
          <p:nvPr/>
        </p:nvSpPr>
        <p:spPr>
          <a:xfrm rot="16200000">
            <a:off x="5544127" y="3590635"/>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Create </a:t>
            </a:r>
            <a:r>
              <a:rPr lang="en-US" b="1" u="sng" dirty="0" smtClean="0"/>
              <a:t>or</a:t>
            </a:r>
            <a:r>
              <a:rPr lang="en-US" dirty="0" smtClean="0"/>
              <a:t> retrieve</a:t>
            </a:r>
            <a:endParaRPr lang="en-US" dirty="0"/>
          </a:p>
        </p:txBody>
      </p:sp>
    </p:spTree>
    <p:extLst>
      <p:ext uri="{BB962C8B-B14F-4D97-AF65-F5344CB8AC3E}">
        <p14:creationId xmlns:p14="http://schemas.microsoft.com/office/powerpoint/2010/main" val="406537929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ppt_x"/>
                                          </p:val>
                                        </p:tav>
                                        <p:tav tm="100000">
                                          <p:val>
                                            <p:strVal val="#ppt_x"/>
                                          </p:val>
                                        </p:tav>
                                      </p:tavLst>
                                    </p:anim>
                                    <p:anim calcmode="lin" valueType="num">
                                      <p:cBhvr additive="base">
                                        <p:cTn id="1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0" presetClass="path" presetSubtype="0" accel="50000" decel="50000" fill="hold" grpId="1" nodeType="clickEffect">
                                  <p:stCondLst>
                                    <p:cond delay="0"/>
                                  </p:stCondLst>
                                  <p:childTnLst>
                                    <p:animMotion origin="layout" path="M 0.02014 -4.81481E-6 L -0.04688 -4.81481E-6 " pathEditMode="relative" rAng="0" ptsTypes="AA">
                                      <p:cBhvr>
                                        <p:cTn id="22" dur="2000" fill="hold"/>
                                        <p:tgtEl>
                                          <p:spTgt spid="9"/>
                                        </p:tgtEl>
                                        <p:attrNameLst>
                                          <p:attrName>ppt_x</p:attrName>
                                          <p:attrName>ppt_y</p:attrName>
                                        </p:attrNameLst>
                                      </p:cBhvr>
                                      <p:rCtr x="-3351" y="0"/>
                                    </p:animMotion>
                                  </p:childTnLst>
                                </p:cTn>
                              </p:par>
                            </p:childTnLst>
                          </p:cTn>
                        </p:par>
                        <p:par>
                          <p:cTn id="23" fill="hold">
                            <p:stCondLst>
                              <p:cond delay="2000"/>
                            </p:stCondLst>
                            <p:childTnLst>
                              <p:par>
                                <p:cTn id="24" presetID="2" presetClass="entr" presetSubtype="4" fill="hold" grpId="0" nodeType="afterEffect">
                                  <p:stCondLst>
                                    <p:cond delay="0"/>
                                  </p:stCondLst>
                                  <p:childTnLst>
                                    <p:set>
                                      <p:cBhvr>
                                        <p:cTn id="25" dur="1" fill="hold">
                                          <p:stCondLst>
                                            <p:cond delay="0"/>
                                          </p:stCondLst>
                                        </p:cTn>
                                        <p:tgtEl>
                                          <p:spTgt spid="11"/>
                                        </p:tgtEl>
                                        <p:attrNameLst>
                                          <p:attrName>style.visibility</p:attrName>
                                        </p:attrNameLst>
                                      </p:cBhvr>
                                      <p:to>
                                        <p:strVal val="visible"/>
                                      </p:to>
                                    </p:set>
                                    <p:anim calcmode="lin" valueType="num">
                                      <p:cBhvr additive="base">
                                        <p:cTn id="26" dur="500" fill="hold"/>
                                        <p:tgtEl>
                                          <p:spTgt spid="11"/>
                                        </p:tgtEl>
                                        <p:attrNameLst>
                                          <p:attrName>ppt_x</p:attrName>
                                        </p:attrNameLst>
                                      </p:cBhvr>
                                      <p:tavLst>
                                        <p:tav tm="0">
                                          <p:val>
                                            <p:strVal val="#ppt_x"/>
                                          </p:val>
                                        </p:tav>
                                        <p:tav tm="100000">
                                          <p:val>
                                            <p:strVal val="#ppt_x"/>
                                          </p:val>
                                        </p:tav>
                                      </p:tavLst>
                                    </p:anim>
                                    <p:anim calcmode="lin" valueType="num">
                                      <p:cBhvr additive="base">
                                        <p:cTn id="27"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9" grpId="1" animBg="1"/>
      <p:bldP spid="10" grpId="0" animBg="1"/>
      <p:bldP spid="11"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Exact Matches</a:t>
            </a:r>
            <a:endParaRPr lang="en-US" dirty="0"/>
          </a:p>
        </p:txBody>
      </p:sp>
      <p:sp>
        <p:nvSpPr>
          <p:cNvPr id="4" name="Content Placeholder 2"/>
          <p:cNvSpPr txBox="1">
            <a:spLocks/>
          </p:cNvSpPr>
          <p:nvPr/>
        </p:nvSpPr>
        <p:spPr>
          <a:xfrm>
            <a:off x="457200" y="2085111"/>
            <a:ext cx="8229600" cy="2844798"/>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1800" dirty="0" err="1" smtClean="0">
                <a:latin typeface="Courier New"/>
                <a:cs typeface="Courier New"/>
              </a:rPr>
              <a:t>GraphDatabaseService</a:t>
            </a:r>
            <a:r>
              <a:rPr lang="en-US" sz="1800" dirty="0" smtClean="0">
                <a:latin typeface="Courier New"/>
                <a:cs typeface="Courier New"/>
              </a:rPr>
              <a:t> </a:t>
            </a:r>
            <a:r>
              <a:rPr lang="en-US" sz="1800" dirty="0" err="1" smtClean="0">
                <a:latin typeface="Courier New"/>
                <a:cs typeface="Courier New"/>
              </a:rPr>
              <a:t>db</a:t>
            </a:r>
            <a:r>
              <a:rPr lang="en-US" sz="1800" dirty="0" smtClean="0">
                <a:latin typeface="Courier New"/>
                <a:cs typeface="Courier New"/>
              </a:rPr>
              <a:t> = …</a:t>
            </a:r>
          </a:p>
          <a:p>
            <a:pPr marL="0" indent="0">
              <a:buFont typeface="Arial"/>
              <a:buNone/>
            </a:pPr>
            <a:endParaRPr lang="en-US" sz="1800" dirty="0" smtClean="0">
              <a:latin typeface="Courier New"/>
              <a:cs typeface="Courier New"/>
            </a:endParaRPr>
          </a:p>
          <a:p>
            <a:pPr marL="0" indent="0">
              <a:buNone/>
            </a:pPr>
            <a:r>
              <a:rPr lang="en-US" sz="1800" dirty="0">
                <a:latin typeface="Courier New"/>
                <a:cs typeface="Courier New"/>
              </a:rPr>
              <a:t>Index&lt;Node&gt; </a:t>
            </a:r>
            <a:r>
              <a:rPr lang="en-US" sz="1800" dirty="0" smtClean="0">
                <a:latin typeface="Courier New"/>
                <a:cs typeface="Courier New"/>
              </a:rPr>
              <a:t>actors </a:t>
            </a:r>
            <a:r>
              <a:rPr lang="en-US" sz="1800" dirty="0">
                <a:latin typeface="Courier New"/>
                <a:cs typeface="Courier New"/>
              </a:rPr>
              <a:t>= </a:t>
            </a:r>
            <a:r>
              <a:rPr lang="en-US" sz="1800" dirty="0" err="1">
                <a:latin typeface="Courier New"/>
                <a:cs typeface="Courier New"/>
              </a:rPr>
              <a:t>doctorWhoDatabase.index</a:t>
            </a:r>
            <a:r>
              <a:rPr lang="en-US" sz="1800" dirty="0">
                <a:latin typeface="Courier New"/>
                <a:cs typeface="Courier New"/>
              </a:rPr>
              <a:t>(</a:t>
            </a:r>
            <a:r>
              <a:rPr lang="en-US" sz="1800" dirty="0" smtClean="0">
                <a:latin typeface="Courier New"/>
                <a:cs typeface="Courier New"/>
              </a:rPr>
              <a:t>)</a:t>
            </a:r>
            <a:br>
              <a:rPr lang="en-US" sz="1800" dirty="0" smtClean="0">
                <a:latin typeface="Courier New"/>
                <a:cs typeface="Courier New"/>
              </a:rPr>
            </a:br>
            <a:r>
              <a:rPr lang="en-US" sz="1800" dirty="0" smtClean="0">
                <a:latin typeface="Courier New"/>
                <a:cs typeface="Courier New"/>
              </a:rPr>
              <a:t>                                      .</a:t>
            </a:r>
            <a:r>
              <a:rPr lang="en-US" sz="1800" dirty="0" err="1">
                <a:latin typeface="Courier New"/>
                <a:cs typeface="Courier New"/>
              </a:rPr>
              <a:t>forNodes</a:t>
            </a:r>
            <a:r>
              <a:rPr lang="en-US" sz="1800" dirty="0" smtClean="0">
                <a:latin typeface="Courier New"/>
                <a:cs typeface="Courier New"/>
              </a:rPr>
              <a:t>(</a:t>
            </a:r>
            <a:r>
              <a:rPr lang="en-US" sz="1800" dirty="0">
                <a:latin typeface="Courier New"/>
                <a:cs typeface="Courier New"/>
              </a:rPr>
              <a:t>"</a:t>
            </a:r>
            <a:r>
              <a:rPr lang="en-US" sz="1800" dirty="0" smtClean="0">
                <a:latin typeface="Courier New"/>
                <a:cs typeface="Courier New"/>
              </a:rPr>
              <a:t>actors"</a:t>
            </a:r>
            <a:r>
              <a:rPr lang="en-US" sz="1800" dirty="0">
                <a:latin typeface="Courier New"/>
                <a:cs typeface="Courier New"/>
              </a:rPr>
              <a:t>)</a:t>
            </a:r>
            <a:r>
              <a:rPr lang="en-US" sz="1800" dirty="0" smtClean="0">
                <a:latin typeface="Courier New"/>
                <a:cs typeface="Courier New"/>
              </a:rPr>
              <a:t>;</a:t>
            </a:r>
          </a:p>
          <a:p>
            <a:pPr marL="0" indent="0">
              <a:buNone/>
            </a:pPr>
            <a:endParaRPr lang="en-US" sz="1800" dirty="0" smtClean="0">
              <a:latin typeface="Courier New"/>
              <a:cs typeface="Courier New"/>
            </a:endParaRPr>
          </a:p>
          <a:p>
            <a:pPr marL="0" indent="0">
              <a:buNone/>
            </a:pPr>
            <a:r>
              <a:rPr lang="en-US" sz="1800" dirty="0" smtClean="0">
                <a:latin typeface="Courier New"/>
                <a:cs typeface="Courier New"/>
              </a:rPr>
              <a:t>Node </a:t>
            </a:r>
            <a:r>
              <a:rPr lang="en-US" sz="1800" dirty="0" err="1" smtClean="0">
                <a:latin typeface="Courier New"/>
                <a:cs typeface="Courier New"/>
              </a:rPr>
              <a:t>rogerDelgado</a:t>
            </a:r>
            <a:r>
              <a:rPr lang="en-US" sz="1800" dirty="0" smtClean="0">
                <a:latin typeface="Courier New"/>
                <a:cs typeface="Courier New"/>
              </a:rPr>
              <a:t> = </a:t>
            </a:r>
            <a:r>
              <a:rPr lang="en-US" sz="1800" dirty="0" err="1" smtClean="0">
                <a:latin typeface="Courier New"/>
                <a:cs typeface="Courier New"/>
              </a:rPr>
              <a:t>actors.</a:t>
            </a:r>
            <a:r>
              <a:rPr lang="en-US" sz="1800" b="1" dirty="0" err="1" smtClean="0">
                <a:latin typeface="Courier New"/>
                <a:cs typeface="Courier New"/>
              </a:rPr>
              <a:t>get</a:t>
            </a:r>
            <a:r>
              <a:rPr lang="en-US" sz="1800" dirty="0">
                <a:latin typeface="Courier New"/>
                <a:cs typeface="Courier New"/>
              </a:rPr>
              <a:t>("actor</a:t>
            </a:r>
            <a:r>
              <a:rPr lang="en-US" sz="1800" dirty="0" smtClean="0">
                <a:latin typeface="Courier New"/>
                <a:cs typeface="Courier New"/>
              </a:rPr>
              <a:t>"</a:t>
            </a:r>
            <a:r>
              <a:rPr lang="en-US" sz="1800" dirty="0">
                <a:latin typeface="Courier New"/>
                <a:cs typeface="Courier New"/>
              </a:rPr>
              <a:t>, </a:t>
            </a:r>
            <a:r>
              <a:rPr lang="en-US" sz="1800" dirty="0" smtClean="0">
                <a:latin typeface="Courier New"/>
                <a:cs typeface="Courier New"/>
              </a:rPr>
              <a:t>"Roger Delgado</a:t>
            </a:r>
            <a:r>
              <a:rPr lang="en-US" sz="1800" dirty="0">
                <a:latin typeface="Courier New"/>
                <a:cs typeface="Courier New"/>
              </a:rPr>
              <a:t>"</a:t>
            </a:r>
            <a:r>
              <a:rPr lang="en-US" sz="1800" dirty="0" smtClean="0">
                <a:latin typeface="Courier New"/>
                <a:cs typeface="Courier New"/>
              </a:rPr>
              <a:t>)</a:t>
            </a:r>
            <a:br>
              <a:rPr lang="en-US" sz="1800" dirty="0" smtClean="0">
                <a:latin typeface="Courier New"/>
                <a:cs typeface="Courier New"/>
              </a:rPr>
            </a:br>
            <a:r>
              <a:rPr lang="en-US" sz="1800" dirty="0" smtClean="0">
                <a:latin typeface="Courier New"/>
                <a:cs typeface="Courier New"/>
              </a:rPr>
              <a:t>                          .</a:t>
            </a:r>
            <a:r>
              <a:rPr lang="en-US" sz="1800" dirty="0" err="1" smtClean="0">
                <a:latin typeface="Courier New"/>
                <a:cs typeface="Courier New"/>
              </a:rPr>
              <a:t>getSingle</a:t>
            </a:r>
            <a:r>
              <a:rPr lang="en-US" sz="1800" dirty="0" smtClean="0">
                <a:latin typeface="Courier New"/>
                <a:cs typeface="Courier New"/>
              </a:rPr>
              <a:t>();</a:t>
            </a:r>
          </a:p>
        </p:txBody>
      </p:sp>
      <p:sp>
        <p:nvSpPr>
          <p:cNvPr id="5" name="Right Arrow 4"/>
          <p:cNvSpPr/>
          <p:nvPr/>
        </p:nvSpPr>
        <p:spPr>
          <a:xfrm rot="853214">
            <a:off x="3135193" y="3052918"/>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Key</a:t>
            </a:r>
            <a:endParaRPr lang="en-US" dirty="0"/>
          </a:p>
        </p:txBody>
      </p:sp>
      <p:sp>
        <p:nvSpPr>
          <p:cNvPr id="6" name="Right Arrow 5"/>
          <p:cNvSpPr/>
          <p:nvPr/>
        </p:nvSpPr>
        <p:spPr>
          <a:xfrm rot="16200000">
            <a:off x="6005954" y="4649508"/>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Value to match</a:t>
            </a:r>
            <a:endParaRPr lang="en-US" dirty="0"/>
          </a:p>
        </p:txBody>
      </p:sp>
      <p:sp>
        <p:nvSpPr>
          <p:cNvPr id="7" name="Right Arrow 6"/>
          <p:cNvSpPr/>
          <p:nvPr/>
        </p:nvSpPr>
        <p:spPr>
          <a:xfrm rot="16200000">
            <a:off x="3852556" y="4964548"/>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First match only</a:t>
            </a:r>
            <a:endParaRPr lang="en-US" dirty="0"/>
          </a:p>
        </p:txBody>
      </p:sp>
    </p:spTree>
    <p:extLst>
      <p:ext uri="{BB962C8B-B14F-4D97-AF65-F5344CB8AC3E}">
        <p14:creationId xmlns:p14="http://schemas.microsoft.com/office/powerpoint/2010/main" val="223593433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Query Matches</a:t>
            </a:r>
            <a:endParaRPr lang="en-US" dirty="0"/>
          </a:p>
        </p:txBody>
      </p:sp>
      <p:sp>
        <p:nvSpPr>
          <p:cNvPr id="4" name="Content Placeholder 2"/>
          <p:cNvSpPr txBox="1">
            <a:spLocks/>
          </p:cNvSpPr>
          <p:nvPr/>
        </p:nvSpPr>
        <p:spPr>
          <a:xfrm>
            <a:off x="457200" y="2085111"/>
            <a:ext cx="8229600" cy="2844798"/>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1800" dirty="0" err="1" smtClean="0">
                <a:latin typeface="Courier New"/>
                <a:cs typeface="Courier New"/>
              </a:rPr>
              <a:t>GraphDatabaseService</a:t>
            </a:r>
            <a:r>
              <a:rPr lang="en-US" sz="1800" dirty="0" smtClean="0">
                <a:latin typeface="Courier New"/>
                <a:cs typeface="Courier New"/>
              </a:rPr>
              <a:t> </a:t>
            </a:r>
            <a:r>
              <a:rPr lang="en-US" sz="1800" dirty="0" err="1" smtClean="0">
                <a:latin typeface="Courier New"/>
                <a:cs typeface="Courier New"/>
              </a:rPr>
              <a:t>db</a:t>
            </a:r>
            <a:r>
              <a:rPr lang="en-US" sz="1800" dirty="0" smtClean="0">
                <a:latin typeface="Courier New"/>
                <a:cs typeface="Courier New"/>
              </a:rPr>
              <a:t> = …</a:t>
            </a:r>
          </a:p>
          <a:p>
            <a:pPr marL="0" indent="0">
              <a:buFont typeface="Arial"/>
              <a:buNone/>
            </a:pPr>
            <a:endParaRPr lang="en-US" sz="1800" dirty="0" smtClean="0">
              <a:latin typeface="Courier New"/>
              <a:cs typeface="Courier New"/>
            </a:endParaRPr>
          </a:p>
          <a:p>
            <a:pPr marL="0" indent="0">
              <a:buNone/>
            </a:pPr>
            <a:r>
              <a:rPr lang="en-US" sz="1800" dirty="0">
                <a:latin typeface="Courier New"/>
                <a:cs typeface="Courier New"/>
              </a:rPr>
              <a:t>Index&lt;Node&gt; </a:t>
            </a:r>
            <a:r>
              <a:rPr lang="en-US" sz="1800" dirty="0" smtClean="0">
                <a:latin typeface="Courier New"/>
                <a:cs typeface="Courier New"/>
              </a:rPr>
              <a:t>species = </a:t>
            </a:r>
            <a:r>
              <a:rPr lang="en-US" sz="1800" dirty="0" err="1">
                <a:latin typeface="Courier New"/>
                <a:cs typeface="Courier New"/>
              </a:rPr>
              <a:t>doctorWhoDatabase.index</a:t>
            </a:r>
            <a:r>
              <a:rPr lang="en-US" sz="1800" dirty="0">
                <a:latin typeface="Courier New"/>
                <a:cs typeface="Courier New"/>
              </a:rPr>
              <a:t>(</a:t>
            </a:r>
            <a:r>
              <a:rPr lang="en-US" sz="1800" dirty="0" smtClean="0">
                <a:latin typeface="Courier New"/>
                <a:cs typeface="Courier New"/>
              </a:rPr>
              <a:t>)</a:t>
            </a:r>
            <a:br>
              <a:rPr lang="en-US" sz="1800" dirty="0" smtClean="0">
                <a:latin typeface="Courier New"/>
                <a:cs typeface="Courier New"/>
              </a:rPr>
            </a:br>
            <a:r>
              <a:rPr lang="en-US" sz="1800" dirty="0" smtClean="0">
                <a:latin typeface="Courier New"/>
                <a:cs typeface="Courier New"/>
              </a:rPr>
              <a:t>                                     .</a:t>
            </a:r>
            <a:r>
              <a:rPr lang="en-US" sz="1800" dirty="0" err="1">
                <a:latin typeface="Courier New"/>
                <a:cs typeface="Courier New"/>
              </a:rPr>
              <a:t>forNodes</a:t>
            </a:r>
            <a:r>
              <a:rPr lang="en-US" sz="1800" dirty="0" smtClean="0">
                <a:latin typeface="Courier New"/>
                <a:cs typeface="Courier New"/>
              </a:rPr>
              <a:t>("species"</a:t>
            </a:r>
            <a:r>
              <a:rPr lang="en-US" sz="1800" dirty="0">
                <a:latin typeface="Courier New"/>
                <a:cs typeface="Courier New"/>
              </a:rPr>
              <a:t>)</a:t>
            </a:r>
            <a:r>
              <a:rPr lang="en-US" sz="1800" dirty="0" smtClean="0">
                <a:latin typeface="Courier New"/>
                <a:cs typeface="Courier New"/>
              </a:rPr>
              <a:t>;</a:t>
            </a:r>
          </a:p>
          <a:p>
            <a:pPr marL="0" indent="0">
              <a:buNone/>
            </a:pPr>
            <a:endParaRPr lang="en-US" sz="1800" dirty="0" smtClean="0">
              <a:latin typeface="Courier New"/>
              <a:cs typeface="Courier New"/>
            </a:endParaRPr>
          </a:p>
          <a:p>
            <a:pPr marL="0" indent="0">
              <a:buNone/>
            </a:pPr>
            <a:r>
              <a:rPr lang="en-US" sz="1800" dirty="0" err="1">
                <a:latin typeface="Courier New"/>
                <a:cs typeface="Courier New"/>
              </a:rPr>
              <a:t>IndexHits</a:t>
            </a:r>
            <a:r>
              <a:rPr lang="en-US" sz="1800" dirty="0">
                <a:latin typeface="Courier New"/>
                <a:cs typeface="Courier New"/>
              </a:rPr>
              <a:t>&lt;Node&gt; </a:t>
            </a:r>
            <a:r>
              <a:rPr lang="en-US" sz="1800" dirty="0" err="1" smtClean="0">
                <a:latin typeface="Courier New"/>
                <a:cs typeface="Courier New"/>
              </a:rPr>
              <a:t>speciesHits</a:t>
            </a:r>
            <a:r>
              <a:rPr lang="en-US" sz="1800" dirty="0" smtClean="0">
                <a:latin typeface="Courier New"/>
                <a:cs typeface="Courier New"/>
              </a:rPr>
              <a:t> </a:t>
            </a:r>
            <a:r>
              <a:rPr lang="en-US" sz="1800" dirty="0">
                <a:latin typeface="Courier New"/>
                <a:cs typeface="Courier New"/>
              </a:rPr>
              <a:t>= </a:t>
            </a:r>
            <a:r>
              <a:rPr lang="en-US" sz="1800" dirty="0" err="1" smtClean="0">
                <a:latin typeface="Courier New"/>
                <a:cs typeface="Courier New"/>
              </a:rPr>
              <a:t>species.</a:t>
            </a:r>
            <a:r>
              <a:rPr lang="en-US" sz="1800" b="1" dirty="0" err="1" smtClean="0">
                <a:latin typeface="Courier New"/>
                <a:cs typeface="Courier New"/>
              </a:rPr>
              <a:t>query</a:t>
            </a:r>
            <a:r>
              <a:rPr lang="en-US" sz="1800" dirty="0">
                <a:latin typeface="Courier New"/>
                <a:cs typeface="Courier New"/>
              </a:rPr>
              <a:t>("species", </a:t>
            </a:r>
            <a:r>
              <a:rPr lang="en-US" sz="1800" dirty="0" smtClean="0">
                <a:latin typeface="Courier New"/>
                <a:cs typeface="Courier New"/>
              </a:rPr>
              <a:t/>
            </a:r>
            <a:br>
              <a:rPr lang="en-US" sz="1800" dirty="0" smtClean="0">
                <a:latin typeface="Courier New"/>
                <a:cs typeface="Courier New"/>
              </a:rPr>
            </a:br>
            <a:r>
              <a:rPr lang="en-US" sz="1800" dirty="0" smtClean="0">
                <a:latin typeface="Courier New"/>
                <a:cs typeface="Courier New"/>
              </a:rPr>
              <a:t>                                                   "</a:t>
            </a:r>
            <a:r>
              <a:rPr lang="en-US" sz="1800" dirty="0">
                <a:latin typeface="Courier New"/>
                <a:cs typeface="Courier New"/>
              </a:rPr>
              <a:t>S*n");</a:t>
            </a:r>
            <a:endParaRPr lang="en-US" sz="1800" dirty="0" smtClean="0">
              <a:latin typeface="Courier New"/>
              <a:cs typeface="Courier New"/>
            </a:endParaRPr>
          </a:p>
        </p:txBody>
      </p:sp>
      <p:sp>
        <p:nvSpPr>
          <p:cNvPr id="6" name="Right Arrow 5"/>
          <p:cNvSpPr/>
          <p:nvPr/>
        </p:nvSpPr>
        <p:spPr>
          <a:xfrm rot="16200000">
            <a:off x="7177819" y="4716318"/>
            <a:ext cx="1489362"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Query</a:t>
            </a:r>
            <a:endParaRPr lang="en-US" dirty="0"/>
          </a:p>
        </p:txBody>
      </p:sp>
      <p:sp>
        <p:nvSpPr>
          <p:cNvPr id="7" name="Right Arrow 6"/>
          <p:cNvSpPr/>
          <p:nvPr/>
        </p:nvSpPr>
        <p:spPr>
          <a:xfrm rot="16200000">
            <a:off x="6155875" y="4473864"/>
            <a:ext cx="1489362"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Key</a:t>
            </a:r>
            <a:endParaRPr lang="en-US" dirty="0"/>
          </a:p>
        </p:txBody>
      </p:sp>
    </p:spTree>
    <p:extLst>
      <p:ext uri="{BB962C8B-B14F-4D97-AF65-F5344CB8AC3E}">
        <p14:creationId xmlns:p14="http://schemas.microsoft.com/office/powerpoint/2010/main" val="8939611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Must use transactions to mutate indexes</a:t>
            </a:r>
            <a:endParaRPr lang="en-US" dirty="0"/>
          </a:p>
        </p:txBody>
      </p:sp>
      <p:sp>
        <p:nvSpPr>
          <p:cNvPr id="3" name="Content Placeholder 2"/>
          <p:cNvSpPr>
            <a:spLocks noGrp="1"/>
          </p:cNvSpPr>
          <p:nvPr>
            <p:ph idx="1"/>
          </p:nvPr>
        </p:nvSpPr>
        <p:spPr>
          <a:xfrm>
            <a:off x="457200" y="1600201"/>
            <a:ext cx="8229600" cy="1309254"/>
          </a:xfrm>
        </p:spPr>
        <p:txBody>
          <a:bodyPr>
            <a:normAutofit fontScale="92500"/>
          </a:bodyPr>
          <a:lstStyle/>
          <a:p>
            <a:r>
              <a:rPr lang="en-US" dirty="0" smtClean="0"/>
              <a:t>Mutating access is still protected by transactions</a:t>
            </a:r>
          </a:p>
          <a:p>
            <a:pPr lvl="1"/>
            <a:r>
              <a:rPr lang="en-US" dirty="0" smtClean="0"/>
              <a:t>Which cover both index and graph</a:t>
            </a:r>
            <a:endParaRPr lang="en-US" dirty="0"/>
          </a:p>
        </p:txBody>
      </p:sp>
      <p:sp>
        <p:nvSpPr>
          <p:cNvPr id="4" name="TextBox 3"/>
          <p:cNvSpPr txBox="1"/>
          <p:nvPr/>
        </p:nvSpPr>
        <p:spPr>
          <a:xfrm>
            <a:off x="457200" y="2909455"/>
            <a:ext cx="8548255" cy="3416320"/>
          </a:xfrm>
          <a:prstGeom prst="rect">
            <a:avLst/>
          </a:prstGeom>
          <a:noFill/>
        </p:spPr>
        <p:txBody>
          <a:bodyPr wrap="square" rtlCol="0">
            <a:spAutoFit/>
          </a:bodyPr>
          <a:lstStyle/>
          <a:p>
            <a:r>
              <a:rPr lang="en-US" dirty="0" err="1" smtClean="0">
                <a:latin typeface="Courier New"/>
                <a:cs typeface="Courier New"/>
              </a:rPr>
              <a:t>GraphDatabaseService</a:t>
            </a:r>
            <a:r>
              <a:rPr lang="en-US" dirty="0" smtClean="0">
                <a:latin typeface="Courier New"/>
                <a:cs typeface="Courier New"/>
              </a:rPr>
              <a:t> </a:t>
            </a:r>
            <a:r>
              <a:rPr lang="en-US" dirty="0" err="1" smtClean="0">
                <a:latin typeface="Courier New"/>
                <a:cs typeface="Courier New"/>
              </a:rPr>
              <a:t>db</a:t>
            </a:r>
            <a:r>
              <a:rPr lang="en-US" dirty="0" smtClean="0">
                <a:latin typeface="Courier New"/>
                <a:cs typeface="Courier New"/>
              </a:rPr>
              <a:t> = …</a:t>
            </a:r>
          </a:p>
          <a:p>
            <a:r>
              <a:rPr lang="en-US" dirty="0" smtClean="0">
                <a:latin typeface="Courier New"/>
                <a:cs typeface="Courier New"/>
              </a:rPr>
              <a:t>Transaction </a:t>
            </a:r>
            <a:r>
              <a:rPr lang="en-US" dirty="0" err="1">
                <a:latin typeface="Courier New"/>
                <a:cs typeface="Courier New"/>
              </a:rPr>
              <a:t>tx</a:t>
            </a:r>
            <a:r>
              <a:rPr lang="en-US" dirty="0">
                <a:latin typeface="Courier New"/>
                <a:cs typeface="Courier New"/>
              </a:rPr>
              <a:t> = </a:t>
            </a:r>
            <a:r>
              <a:rPr lang="en-US" dirty="0" err="1">
                <a:latin typeface="Courier New"/>
                <a:cs typeface="Courier New"/>
              </a:rPr>
              <a:t>db.beginTx</a:t>
            </a:r>
            <a:r>
              <a:rPr lang="en-US" dirty="0">
                <a:latin typeface="Courier New"/>
                <a:cs typeface="Courier New"/>
              </a:rPr>
              <a:t>()</a:t>
            </a:r>
            <a:r>
              <a:rPr lang="en-US" dirty="0" smtClean="0">
                <a:latin typeface="Courier New"/>
                <a:cs typeface="Courier New"/>
              </a:rPr>
              <a:t>;</a:t>
            </a:r>
          </a:p>
          <a:p>
            <a:r>
              <a:rPr lang="en-US" dirty="0" smtClean="0">
                <a:latin typeface="Courier New"/>
                <a:cs typeface="Courier New"/>
              </a:rPr>
              <a:t>  try </a:t>
            </a:r>
            <a:r>
              <a:rPr lang="en-US" dirty="0">
                <a:latin typeface="Courier New"/>
                <a:cs typeface="Courier New"/>
              </a:rPr>
              <a:t>{</a:t>
            </a:r>
          </a:p>
          <a:p>
            <a:r>
              <a:rPr lang="en-US" dirty="0">
                <a:latin typeface="Courier New"/>
                <a:cs typeface="Courier New"/>
              </a:rPr>
              <a:t>  </a:t>
            </a:r>
            <a:r>
              <a:rPr lang="en-US" dirty="0" smtClean="0">
                <a:latin typeface="Courier New"/>
                <a:cs typeface="Courier New"/>
              </a:rPr>
              <a:t>  Node </a:t>
            </a:r>
            <a:r>
              <a:rPr lang="en-US" dirty="0" err="1" smtClean="0">
                <a:latin typeface="Courier New"/>
                <a:cs typeface="Courier New"/>
              </a:rPr>
              <a:t>nixon</a:t>
            </a:r>
            <a:r>
              <a:rPr lang="en-US" dirty="0" smtClean="0">
                <a:latin typeface="Courier New"/>
                <a:cs typeface="Courier New"/>
              </a:rPr>
              <a:t>= </a:t>
            </a:r>
            <a:r>
              <a:rPr lang="en-US" dirty="0" err="1">
                <a:latin typeface="Courier New"/>
                <a:cs typeface="Courier New"/>
              </a:rPr>
              <a:t>db.createNode</a:t>
            </a:r>
            <a:r>
              <a:rPr lang="en-US" dirty="0">
                <a:latin typeface="Courier New"/>
                <a:cs typeface="Courier New"/>
              </a:rPr>
              <a:t>();</a:t>
            </a:r>
          </a:p>
          <a:p>
            <a:r>
              <a:rPr lang="en-US" dirty="0">
                <a:latin typeface="Courier New"/>
                <a:cs typeface="Courier New"/>
              </a:rPr>
              <a:t>    </a:t>
            </a:r>
            <a:r>
              <a:rPr lang="en-US" dirty="0" err="1" smtClean="0">
                <a:latin typeface="Courier New"/>
                <a:cs typeface="Courier New"/>
              </a:rPr>
              <a:t>nixon</a:t>
            </a:r>
            <a:r>
              <a:rPr lang="en-US" dirty="0" smtClean="0">
                <a:latin typeface="Courier New"/>
                <a:cs typeface="Courier New"/>
              </a:rPr>
              <a:t>(</a:t>
            </a:r>
            <a:r>
              <a:rPr lang="en-US" dirty="0">
                <a:latin typeface="Courier New"/>
                <a:cs typeface="Courier New"/>
              </a:rPr>
              <a:t>"name", "Richard Nixon");</a:t>
            </a:r>
          </a:p>
          <a:p>
            <a:r>
              <a:rPr lang="en-US" dirty="0">
                <a:latin typeface="Courier New"/>
                <a:cs typeface="Courier New"/>
              </a:rPr>
              <a:t>    </a:t>
            </a:r>
            <a:r>
              <a:rPr lang="en-US" dirty="0" err="1" smtClean="0">
                <a:latin typeface="Courier New"/>
                <a:cs typeface="Courier New"/>
              </a:rPr>
              <a:t>db.index</a:t>
            </a:r>
            <a:r>
              <a:rPr lang="en-US" dirty="0">
                <a:latin typeface="Courier New"/>
                <a:cs typeface="Courier New"/>
              </a:rPr>
              <a:t>().</a:t>
            </a:r>
            <a:r>
              <a:rPr lang="en-US" dirty="0" err="1">
                <a:latin typeface="Courier New"/>
                <a:cs typeface="Courier New"/>
              </a:rPr>
              <a:t>forNodes</a:t>
            </a:r>
            <a:r>
              <a:rPr lang="en-US" dirty="0">
                <a:latin typeface="Courier New"/>
                <a:cs typeface="Courier New"/>
              </a:rPr>
              <a:t>("characters").add</a:t>
            </a:r>
            <a:r>
              <a:rPr lang="en-US" dirty="0" smtClean="0">
                <a:latin typeface="Courier New"/>
                <a:cs typeface="Courier New"/>
              </a:rPr>
              <a:t>(</a:t>
            </a:r>
            <a:r>
              <a:rPr lang="en-US" dirty="0" err="1" smtClean="0">
                <a:latin typeface="Courier New"/>
                <a:cs typeface="Courier New"/>
              </a:rPr>
              <a:t>nixon</a:t>
            </a:r>
            <a:r>
              <a:rPr lang="en-US" dirty="0">
                <a:latin typeface="Courier New"/>
                <a:cs typeface="Courier New"/>
              </a:rPr>
              <a:t>, </a:t>
            </a:r>
            <a:r>
              <a:rPr lang="en-US" dirty="0" smtClean="0">
                <a:latin typeface="Courier New"/>
                <a:cs typeface="Courier New"/>
              </a:rPr>
              <a:t/>
            </a:r>
            <a:br>
              <a:rPr lang="en-US" dirty="0" smtClean="0">
                <a:latin typeface="Courier New"/>
                <a:cs typeface="Courier New"/>
              </a:rPr>
            </a:br>
            <a:r>
              <a:rPr lang="en-US" dirty="0" smtClean="0">
                <a:latin typeface="Courier New"/>
                <a:cs typeface="Courier New"/>
              </a:rPr>
              <a:t>                        "name",</a:t>
            </a:r>
            <a:br>
              <a:rPr lang="en-US" dirty="0" smtClean="0">
                <a:latin typeface="Courier New"/>
                <a:cs typeface="Courier New"/>
              </a:rPr>
            </a:br>
            <a:r>
              <a:rPr lang="en-US" dirty="0" smtClean="0">
                <a:latin typeface="Courier New"/>
                <a:cs typeface="Courier New"/>
              </a:rPr>
              <a:t>                        </a:t>
            </a:r>
            <a:r>
              <a:rPr lang="en-US" dirty="0" err="1" smtClean="0">
                <a:latin typeface="Courier New"/>
                <a:cs typeface="Courier New"/>
              </a:rPr>
              <a:t>nixon.getProperty</a:t>
            </a:r>
            <a:r>
              <a:rPr lang="en-US" dirty="0">
                <a:latin typeface="Courier New"/>
                <a:cs typeface="Courier New"/>
              </a:rPr>
              <a:t>("name"));</a:t>
            </a:r>
          </a:p>
          <a:p>
            <a:r>
              <a:rPr lang="en-US" dirty="0">
                <a:latin typeface="Courier New"/>
                <a:cs typeface="Courier New"/>
              </a:rPr>
              <a:t>    </a:t>
            </a:r>
            <a:r>
              <a:rPr lang="en-US" dirty="0" err="1" smtClean="0">
                <a:latin typeface="Courier New"/>
                <a:cs typeface="Courier New"/>
              </a:rPr>
              <a:t>tx.success</a:t>
            </a:r>
            <a:r>
              <a:rPr lang="en-US" dirty="0">
                <a:latin typeface="Courier New"/>
                <a:cs typeface="Courier New"/>
              </a:rPr>
              <a:t>();</a:t>
            </a:r>
          </a:p>
          <a:p>
            <a:r>
              <a:rPr lang="en-US" dirty="0">
                <a:latin typeface="Courier New"/>
                <a:cs typeface="Courier New"/>
              </a:rPr>
              <a:t>  </a:t>
            </a:r>
            <a:r>
              <a:rPr lang="en-US" dirty="0" smtClean="0">
                <a:latin typeface="Courier New"/>
                <a:cs typeface="Courier New"/>
              </a:rPr>
              <a:t>} </a:t>
            </a:r>
            <a:r>
              <a:rPr lang="en-US" dirty="0">
                <a:latin typeface="Courier New"/>
                <a:cs typeface="Courier New"/>
              </a:rPr>
              <a:t>finally {</a:t>
            </a:r>
          </a:p>
          <a:p>
            <a:r>
              <a:rPr lang="en-US" dirty="0">
                <a:latin typeface="Courier New"/>
                <a:cs typeface="Courier New"/>
              </a:rPr>
              <a:t>  </a:t>
            </a:r>
            <a:r>
              <a:rPr lang="en-US" dirty="0" smtClean="0">
                <a:latin typeface="Courier New"/>
                <a:cs typeface="Courier New"/>
              </a:rPr>
              <a:t>  </a:t>
            </a:r>
            <a:r>
              <a:rPr lang="en-US" dirty="0" err="1">
                <a:latin typeface="Courier New"/>
                <a:cs typeface="Courier New"/>
              </a:rPr>
              <a:t>tx.finish</a:t>
            </a:r>
            <a:r>
              <a:rPr lang="en-US" dirty="0">
                <a:latin typeface="Courier New"/>
                <a:cs typeface="Courier New"/>
              </a:rPr>
              <a:t>();</a:t>
            </a:r>
          </a:p>
          <a:p>
            <a:r>
              <a:rPr lang="en-US" dirty="0" smtClean="0">
                <a:latin typeface="Courier New"/>
                <a:cs typeface="Courier New"/>
              </a:rPr>
              <a:t>}</a:t>
            </a:r>
            <a:endParaRPr lang="en-US" dirty="0">
              <a:latin typeface="Courier New"/>
              <a:cs typeface="Courier New"/>
            </a:endParaRPr>
          </a:p>
        </p:txBody>
      </p:sp>
    </p:spTree>
    <p:extLst>
      <p:ext uri="{BB962C8B-B14F-4D97-AF65-F5344CB8AC3E}">
        <p14:creationId xmlns:p14="http://schemas.microsoft.com/office/powerpoint/2010/main" val="3898587440"/>
      </p:ext>
    </p:extLst>
  </p:cSld>
  <p:clrMapOvr>
    <a:masterClrMapping/>
  </p:clrMapOvr>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3600" dirty="0" smtClean="0"/>
              <a:t>For Debugging: </a:t>
            </a:r>
            <a:r>
              <a:rPr lang="en-US" sz="3600" dirty="0" err="1" smtClean="0"/>
              <a:t>Neoclipse</a:t>
            </a:r>
            <a:r>
              <a:rPr lang="en-US" sz="3600" dirty="0" smtClean="0"/>
              <a:t> Supports Indexes</a:t>
            </a:r>
            <a:endParaRPr lang="en-US" sz="3600" dirty="0"/>
          </a:p>
        </p:txBody>
      </p:sp>
      <p:pic>
        <p:nvPicPr>
          <p:cNvPr id="6" name="Picture 5"/>
          <p:cNvPicPr>
            <a:picLocks noChangeAspect="1"/>
          </p:cNvPicPr>
          <p:nvPr/>
        </p:nvPicPr>
        <p:blipFill>
          <a:blip r:embed="rId2"/>
          <a:stretch>
            <a:fillRect/>
          </a:stretch>
        </p:blipFill>
        <p:spPr>
          <a:xfrm>
            <a:off x="1004455" y="1417638"/>
            <a:ext cx="6211454" cy="4792039"/>
          </a:xfrm>
          <a:prstGeom prst="rect">
            <a:avLst/>
          </a:prstGeom>
        </p:spPr>
      </p:pic>
    </p:spTree>
    <p:extLst>
      <p:ext uri="{BB962C8B-B14F-4D97-AF65-F5344CB8AC3E}">
        <p14:creationId xmlns:p14="http://schemas.microsoft.com/office/powerpoint/2010/main" val="634328128"/>
      </p:ext>
    </p:extLst>
  </p:cSld>
  <p:clrMapOvr>
    <a:masterClrMapping/>
  </p:clrMapOvr>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Retrieve a named index from a DB instance</a:t>
            </a:r>
          </a:p>
          <a:p>
            <a:r>
              <a:rPr lang="en-US" dirty="0" smtClean="0"/>
              <a:t>Mutate an index (along with its graph)</a:t>
            </a:r>
          </a:p>
          <a:p>
            <a:r>
              <a:rPr lang="en-US" dirty="0" smtClean="0"/>
              <a:t>Query an index</a:t>
            </a:r>
            <a:endParaRPr lang="en-US" dirty="0"/>
          </a:p>
        </p:txBody>
      </p:sp>
    </p:spTree>
    <p:extLst>
      <p:ext uri="{BB962C8B-B14F-4D97-AF65-F5344CB8AC3E}">
        <p14:creationId xmlns:p14="http://schemas.microsoft.com/office/powerpoint/2010/main" val="3567657046"/>
      </p:ext>
    </p:extLst>
  </p:cSld>
  <p:clrMapOvr>
    <a:masterClrMapping/>
  </p:clrMapOvr>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Four</a:t>
            </a:r>
            <a:endParaRPr lang="en-US" dirty="0"/>
          </a:p>
        </p:txBody>
      </p:sp>
      <p:sp>
        <p:nvSpPr>
          <p:cNvPr id="5" name="Subtitle 4"/>
          <p:cNvSpPr>
            <a:spLocks noGrp="1"/>
          </p:cNvSpPr>
          <p:nvPr>
            <p:ph type="subTitle" idx="1"/>
          </p:nvPr>
        </p:nvSpPr>
        <p:spPr/>
        <p:txBody>
          <a:bodyPr/>
          <a:lstStyle/>
          <a:p>
            <a:r>
              <a:rPr lang="en-US" dirty="0" smtClean="0"/>
              <a:t>Auto-Indexing</a:t>
            </a:r>
            <a:endParaRPr lang="en-US" dirty="0"/>
          </a:p>
        </p:txBody>
      </p:sp>
    </p:spTree>
    <p:extLst>
      <p:ext uri="{BB962C8B-B14F-4D97-AF65-F5344CB8AC3E}">
        <p14:creationId xmlns:p14="http://schemas.microsoft.com/office/powerpoint/2010/main" val="964303352"/>
      </p:ext>
    </p:extLst>
  </p:cSld>
  <p:clrMapOvr>
    <a:masterClrMapping/>
  </p:clrMapOvr>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an auto index?</a:t>
            </a:r>
            <a:endParaRPr lang="en-US" dirty="0"/>
          </a:p>
        </p:txBody>
      </p:sp>
      <p:sp>
        <p:nvSpPr>
          <p:cNvPr id="3" name="Content Placeholder 2"/>
          <p:cNvSpPr>
            <a:spLocks noGrp="1"/>
          </p:cNvSpPr>
          <p:nvPr>
            <p:ph idx="1"/>
          </p:nvPr>
        </p:nvSpPr>
        <p:spPr/>
        <p:txBody>
          <a:bodyPr/>
          <a:lstStyle/>
          <a:p>
            <a:r>
              <a:rPr lang="en-US" dirty="0" smtClean="0"/>
              <a:t>It’s an index that stays consistent with the graph data</a:t>
            </a:r>
          </a:p>
          <a:p>
            <a:r>
              <a:rPr lang="en-US" dirty="0" smtClean="0"/>
              <a:t>Prior to 1.4, you did this work</a:t>
            </a:r>
          </a:p>
          <a:p>
            <a:pPr lvl="1"/>
            <a:r>
              <a:rPr lang="en-US" dirty="0" smtClean="0"/>
              <a:t>And it still can be if you want more powerful tools</a:t>
            </a:r>
          </a:p>
          <a:p>
            <a:r>
              <a:rPr lang="en-US" dirty="0" smtClean="0"/>
              <a:t>Auto indexing trades a little power for a lot of laziness!</a:t>
            </a:r>
          </a:p>
        </p:txBody>
      </p:sp>
    </p:spTree>
    <p:extLst>
      <p:ext uri="{BB962C8B-B14F-4D97-AF65-F5344CB8AC3E}">
        <p14:creationId xmlns:p14="http://schemas.microsoft.com/office/powerpoint/2010/main" val="980618188"/>
      </p:ext>
    </p:extLst>
  </p:cSld>
  <p:clrMapOvr>
    <a:masterClrMapping/>
  </p:clrMapOvr>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Auto index lifecycle</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On creation, specify the property name that will be indexed</a:t>
            </a:r>
          </a:p>
          <a:p>
            <a:r>
              <a:rPr lang="en-US" dirty="0" smtClean="0"/>
              <a:t>If node/relationship or property is removed from the graph, it will be removed from the index</a:t>
            </a:r>
          </a:p>
          <a:p>
            <a:r>
              <a:rPr lang="en-US" dirty="0" smtClean="0"/>
              <a:t>Stop indexing a property</a:t>
            </a:r>
          </a:p>
          <a:p>
            <a:pPr lvl="1"/>
            <a:r>
              <a:rPr lang="en-US" dirty="0" smtClean="0"/>
              <a:t>Any node/</a:t>
            </a:r>
            <a:r>
              <a:rPr lang="en-US" dirty="0" err="1" smtClean="0"/>
              <a:t>rel</a:t>
            </a:r>
            <a:r>
              <a:rPr lang="en-US" dirty="0" smtClean="0"/>
              <a:t> you touch which has that</a:t>
            </a:r>
            <a:br>
              <a:rPr lang="en-US" dirty="0" smtClean="0"/>
            </a:br>
            <a:r>
              <a:rPr lang="en-US" dirty="0" smtClean="0"/>
              <a:t>property will be removed from the auto index</a:t>
            </a:r>
          </a:p>
          <a:p>
            <a:r>
              <a:rPr lang="en-US" dirty="0" smtClean="0"/>
              <a:t>Re-indexing is a manual activity (1.4)</a:t>
            </a:r>
          </a:p>
          <a:p>
            <a:pPr lvl="1"/>
            <a:r>
              <a:rPr lang="en-US" dirty="0" smtClean="0"/>
              <a:t>Existing properties won’t be indexed unless  you</a:t>
            </a:r>
            <a:br>
              <a:rPr lang="en-US" dirty="0" smtClean="0"/>
            </a:br>
            <a:r>
              <a:rPr lang="en-US" dirty="0" smtClean="0"/>
              <a:t>touch them</a:t>
            </a:r>
            <a:endParaRPr lang="en-US" dirty="0"/>
          </a:p>
        </p:txBody>
      </p:sp>
    </p:spTree>
    <p:extLst>
      <p:ext uri="{BB962C8B-B14F-4D97-AF65-F5344CB8AC3E}">
        <p14:creationId xmlns:p14="http://schemas.microsoft.com/office/powerpoint/2010/main" val="3173472864"/>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Straight Arrow Connector 23"/>
          <p:cNvCxnSpPr/>
          <p:nvPr/>
        </p:nvCxnSpPr>
        <p:spPr>
          <a:xfrm flipV="1">
            <a:off x="793750" y="673046"/>
            <a:ext cx="7130418" cy="521657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Trend 2: Connectedness</a:t>
            </a:r>
            <a:endParaRPr lang="en-US" dirty="0"/>
          </a:p>
        </p:txBody>
      </p:sp>
      <p:pic>
        <p:nvPicPr>
          <p:cNvPr id="6" name="Picture 5"/>
          <p:cNvPicPr>
            <a:picLocks noChangeAspect="1"/>
          </p:cNvPicPr>
          <p:nvPr/>
        </p:nvPicPr>
        <p:blipFill>
          <a:blip r:embed="rId3"/>
          <a:stretch>
            <a:fillRect/>
          </a:stretch>
        </p:blipFill>
        <p:spPr>
          <a:xfrm>
            <a:off x="751001" y="1613372"/>
            <a:ext cx="6847516" cy="4315227"/>
          </a:xfrm>
          <a:prstGeom prst="rect">
            <a:avLst/>
          </a:prstGeom>
        </p:spPr>
      </p:pic>
      <p:pic>
        <p:nvPicPr>
          <p:cNvPr id="7" name="Picture 6"/>
          <p:cNvPicPr>
            <a:picLocks noChangeAspect="1"/>
          </p:cNvPicPr>
          <p:nvPr/>
        </p:nvPicPr>
        <p:blipFill>
          <a:blip r:embed="rId4"/>
          <a:stretch>
            <a:fillRect/>
          </a:stretch>
        </p:blipFill>
        <p:spPr>
          <a:xfrm>
            <a:off x="1658848" y="5750504"/>
            <a:ext cx="6265320" cy="659507"/>
          </a:xfrm>
          <a:prstGeom prst="rect">
            <a:avLst/>
          </a:prstGeom>
        </p:spPr>
      </p:pic>
      <p:pic>
        <p:nvPicPr>
          <p:cNvPr id="8" name="Picture 7"/>
          <p:cNvPicPr>
            <a:picLocks noChangeAspect="1"/>
          </p:cNvPicPr>
          <p:nvPr/>
        </p:nvPicPr>
        <p:blipFill>
          <a:blip r:embed="rId5"/>
          <a:stretch>
            <a:fillRect/>
          </a:stretch>
        </p:blipFill>
        <p:spPr>
          <a:xfrm>
            <a:off x="2037232" y="5476123"/>
            <a:ext cx="5387604" cy="452475"/>
          </a:xfrm>
          <a:prstGeom prst="rect">
            <a:avLst/>
          </a:prstGeom>
        </p:spPr>
      </p:pic>
      <p:sp>
        <p:nvSpPr>
          <p:cNvPr id="9" name="TextBox 8"/>
          <p:cNvSpPr txBox="1"/>
          <p:nvPr/>
        </p:nvSpPr>
        <p:spPr>
          <a:xfrm rot="16200000">
            <a:off x="-692717" y="3484635"/>
            <a:ext cx="2497499" cy="369332"/>
          </a:xfrm>
          <a:prstGeom prst="rect">
            <a:avLst/>
          </a:prstGeom>
          <a:noFill/>
        </p:spPr>
        <p:txBody>
          <a:bodyPr wrap="none" rtlCol="0">
            <a:spAutoFit/>
          </a:bodyPr>
          <a:lstStyle/>
          <a:p>
            <a:r>
              <a:rPr lang="en-US" dirty="0" smtClean="0"/>
              <a:t>Information connectivity</a:t>
            </a:r>
            <a:endParaRPr lang="en-US" dirty="0"/>
          </a:p>
        </p:txBody>
      </p:sp>
      <p:sp>
        <p:nvSpPr>
          <p:cNvPr id="11" name="Rounded Rectangle 10"/>
          <p:cNvSpPr/>
          <p:nvPr/>
        </p:nvSpPr>
        <p:spPr>
          <a:xfrm>
            <a:off x="575317" y="5340936"/>
            <a:ext cx="1280893" cy="48850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Text Documents</a:t>
            </a:r>
            <a:endParaRPr lang="en-US" sz="1400" dirty="0"/>
          </a:p>
        </p:txBody>
      </p:sp>
      <p:sp>
        <p:nvSpPr>
          <p:cNvPr id="12" name="Rounded Rectangle 11"/>
          <p:cNvSpPr/>
          <p:nvPr/>
        </p:nvSpPr>
        <p:spPr>
          <a:xfrm>
            <a:off x="1899631" y="5069546"/>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Hypertext</a:t>
            </a:r>
            <a:endParaRPr lang="en-US" sz="1400" dirty="0"/>
          </a:p>
        </p:txBody>
      </p:sp>
      <p:sp>
        <p:nvSpPr>
          <p:cNvPr id="13" name="Rounded Rectangle 12"/>
          <p:cNvSpPr/>
          <p:nvPr/>
        </p:nvSpPr>
        <p:spPr>
          <a:xfrm>
            <a:off x="2942143" y="4456630"/>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Feeds</a:t>
            </a:r>
            <a:endParaRPr lang="en-US" sz="1400" dirty="0"/>
          </a:p>
        </p:txBody>
      </p:sp>
      <p:sp>
        <p:nvSpPr>
          <p:cNvPr id="14" name="Rounded Rectangle 13"/>
          <p:cNvSpPr/>
          <p:nvPr/>
        </p:nvSpPr>
        <p:spPr>
          <a:xfrm>
            <a:off x="3180524" y="4060824"/>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Blogs</a:t>
            </a:r>
            <a:endParaRPr lang="en-US" sz="1400" dirty="0"/>
          </a:p>
        </p:txBody>
      </p:sp>
      <p:sp>
        <p:nvSpPr>
          <p:cNvPr id="16" name="Rounded Rectangle 15"/>
          <p:cNvSpPr/>
          <p:nvPr/>
        </p:nvSpPr>
        <p:spPr>
          <a:xfrm>
            <a:off x="3072403" y="3193225"/>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Wikis</a:t>
            </a:r>
            <a:endParaRPr lang="en-US" sz="1400" dirty="0"/>
          </a:p>
        </p:txBody>
      </p:sp>
      <p:sp>
        <p:nvSpPr>
          <p:cNvPr id="17" name="Rounded Rectangle 16"/>
          <p:cNvSpPr/>
          <p:nvPr/>
        </p:nvSpPr>
        <p:spPr>
          <a:xfrm>
            <a:off x="3712849" y="3682573"/>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UGC</a:t>
            </a:r>
            <a:endParaRPr lang="en-US" sz="1400" dirty="0"/>
          </a:p>
        </p:txBody>
      </p:sp>
      <p:sp>
        <p:nvSpPr>
          <p:cNvPr id="18" name="Rounded Rectangle 17"/>
          <p:cNvSpPr/>
          <p:nvPr/>
        </p:nvSpPr>
        <p:spPr>
          <a:xfrm>
            <a:off x="3820970" y="2748569"/>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Tagging</a:t>
            </a:r>
            <a:endParaRPr lang="en-US" sz="1400" dirty="0"/>
          </a:p>
        </p:txBody>
      </p:sp>
      <p:sp>
        <p:nvSpPr>
          <p:cNvPr id="19" name="Rounded Rectangle 18"/>
          <p:cNvSpPr/>
          <p:nvPr/>
        </p:nvSpPr>
        <p:spPr>
          <a:xfrm>
            <a:off x="5134859" y="2477179"/>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Folksonomies</a:t>
            </a:r>
            <a:endParaRPr lang="en-US" sz="1400" dirty="0"/>
          </a:p>
        </p:txBody>
      </p:sp>
      <p:sp>
        <p:nvSpPr>
          <p:cNvPr id="20" name="Rounded Rectangle 19"/>
          <p:cNvSpPr/>
          <p:nvPr/>
        </p:nvSpPr>
        <p:spPr>
          <a:xfrm>
            <a:off x="5254264" y="1885973"/>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err="1" smtClean="0"/>
              <a:t>RDFa</a:t>
            </a:r>
            <a:endParaRPr lang="en-US" sz="1400" dirty="0"/>
          </a:p>
        </p:txBody>
      </p:sp>
      <p:sp>
        <p:nvSpPr>
          <p:cNvPr id="21" name="Rounded Rectangle 20"/>
          <p:cNvSpPr/>
          <p:nvPr/>
        </p:nvSpPr>
        <p:spPr>
          <a:xfrm>
            <a:off x="5775305" y="1477677"/>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err="1" smtClean="0"/>
              <a:t>Onotologies</a:t>
            </a:r>
            <a:endParaRPr lang="en-US" sz="1400" dirty="0"/>
          </a:p>
        </p:txBody>
      </p:sp>
      <p:sp>
        <p:nvSpPr>
          <p:cNvPr id="22" name="Rounded Rectangle 21"/>
          <p:cNvSpPr/>
          <p:nvPr/>
        </p:nvSpPr>
        <p:spPr>
          <a:xfrm>
            <a:off x="6296346" y="1134517"/>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GGG</a:t>
            </a:r>
            <a:endParaRPr lang="en-US" sz="1400" dirty="0"/>
          </a:p>
        </p:txBody>
      </p:sp>
    </p:spTree>
    <p:extLst>
      <p:ext uri="{BB962C8B-B14F-4D97-AF65-F5344CB8AC3E}">
        <p14:creationId xmlns:p14="http://schemas.microsoft.com/office/powerpoint/2010/main" val="313044673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nodeType="clickEffect">
                                  <p:stCondLst>
                                    <p:cond delay="0"/>
                                  </p:stCondLst>
                                  <p:childTnLst>
                                    <p:set>
                                      <p:cBhvr>
                                        <p:cTn id="44" dur="1" fill="hold">
                                          <p:stCondLst>
                                            <p:cond delay="0"/>
                                          </p:stCondLst>
                                        </p:cTn>
                                        <p:tgtEl>
                                          <p:spTgt spid="24"/>
                                        </p:tgtEl>
                                        <p:attrNameLst>
                                          <p:attrName>style.visibility</p:attrName>
                                        </p:attrNameLst>
                                      </p:cBhvr>
                                      <p:to>
                                        <p:strVal val="visible"/>
                                      </p:to>
                                    </p:set>
                                    <p:animEffect transition="in" filter="wipe(down)">
                                      <p:cBhvr>
                                        <p:cTn id="45"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6" grpId="0" animBg="1"/>
      <p:bldP spid="17" grpId="0" animBg="1"/>
      <p:bldP spid="18" grpId="0" animBg="1"/>
      <p:bldP spid="19" grpId="0" animBg="1"/>
      <p:bldP spid="20" grpId="0" animBg="1"/>
      <p:bldP spid="21" grpId="0" animBg="1"/>
      <p:bldP spid="22"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an Auto-Index</a:t>
            </a:r>
            <a:endParaRPr lang="en-US" dirty="0"/>
          </a:p>
        </p:txBody>
      </p:sp>
      <p:sp>
        <p:nvSpPr>
          <p:cNvPr id="3" name="Content Placeholder 2"/>
          <p:cNvSpPr>
            <a:spLocks noGrp="1"/>
          </p:cNvSpPr>
          <p:nvPr>
            <p:ph idx="1"/>
          </p:nvPr>
        </p:nvSpPr>
        <p:spPr>
          <a:xfrm>
            <a:off x="457200" y="2424545"/>
            <a:ext cx="8229600" cy="3378345"/>
          </a:xfrm>
        </p:spPr>
        <p:txBody>
          <a:bodyPr>
            <a:normAutofit fontScale="85000" lnSpcReduction="20000"/>
          </a:bodyPr>
          <a:lstStyle/>
          <a:p>
            <a:pPr marL="0" indent="0">
              <a:buNone/>
            </a:pPr>
            <a:r>
              <a:rPr lang="en-US" sz="2400" dirty="0" err="1">
                <a:latin typeface="Courier New"/>
                <a:cs typeface="Courier New"/>
              </a:rPr>
              <a:t>AutoIndexer</a:t>
            </a:r>
            <a:r>
              <a:rPr lang="en-US" sz="2400" dirty="0">
                <a:latin typeface="Courier New"/>
                <a:cs typeface="Courier New"/>
              </a:rPr>
              <a:t>&lt;Node&gt; </a:t>
            </a:r>
            <a:r>
              <a:rPr lang="en-US" sz="2400" dirty="0" err="1" smtClean="0">
                <a:latin typeface="Courier New"/>
                <a:cs typeface="Courier New"/>
              </a:rPr>
              <a:t>nodeAutoIndex</a:t>
            </a:r>
            <a:r>
              <a:rPr lang="en-US" sz="2400" dirty="0" smtClean="0">
                <a:latin typeface="Courier New"/>
                <a:cs typeface="Courier New"/>
              </a:rPr>
              <a:t> </a:t>
            </a:r>
            <a:r>
              <a:rPr lang="en-US" sz="2400" dirty="0">
                <a:latin typeface="Courier New"/>
                <a:cs typeface="Courier New"/>
              </a:rPr>
              <a:t>= </a:t>
            </a:r>
            <a:r>
              <a:rPr lang="en-US" sz="2400" dirty="0" smtClean="0">
                <a:latin typeface="Courier New"/>
                <a:cs typeface="Courier New"/>
              </a:rPr>
              <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graphDb.index</a:t>
            </a:r>
            <a:r>
              <a:rPr lang="en-US" sz="2400" dirty="0">
                <a:latin typeface="Courier New"/>
                <a:cs typeface="Courier New"/>
              </a:rPr>
              <a:t>().</a:t>
            </a:r>
            <a:r>
              <a:rPr lang="en-US" sz="2400" dirty="0" err="1">
                <a:latin typeface="Courier New"/>
                <a:cs typeface="Courier New"/>
              </a:rPr>
              <a:t>getNodeAutoIndexer</a:t>
            </a:r>
            <a:r>
              <a:rPr lang="en-US" sz="2400" dirty="0">
                <a:latin typeface="Courier New"/>
                <a:cs typeface="Courier New"/>
              </a:rPr>
              <a:t>()</a:t>
            </a:r>
            <a:r>
              <a:rPr lang="en-US" sz="2400" dirty="0" smtClean="0">
                <a:latin typeface="Courier New"/>
                <a:cs typeface="Courier New"/>
              </a:rPr>
              <a:t>;</a:t>
            </a:r>
          </a:p>
          <a:p>
            <a:pPr marL="0" indent="0">
              <a:buNone/>
            </a:pPr>
            <a:endParaRPr lang="en-US" sz="2400" dirty="0" smtClean="0">
              <a:latin typeface="Courier New"/>
              <a:cs typeface="Courier New"/>
            </a:endParaRPr>
          </a:p>
          <a:p>
            <a:pPr marL="0" indent="0">
              <a:buNone/>
            </a:pPr>
            <a:r>
              <a:rPr lang="en-US" sz="2400" dirty="0" err="1" smtClean="0">
                <a:latin typeface="Courier New"/>
                <a:cs typeface="Courier New"/>
              </a:rPr>
              <a:t>nodeAutoIndex.startAutoIndexingProperty</a:t>
            </a:r>
            <a:r>
              <a:rPr lang="en-US" sz="2400" dirty="0">
                <a:latin typeface="Courier New"/>
                <a:cs typeface="Courier New"/>
              </a:rPr>
              <a:t/>
            </a:r>
            <a:br>
              <a:rPr lang="en-US" sz="2400" dirty="0">
                <a:latin typeface="Courier New"/>
                <a:cs typeface="Courier New"/>
              </a:rPr>
            </a:br>
            <a:r>
              <a:rPr lang="en-US" sz="2400" dirty="0" smtClean="0">
                <a:latin typeface="Courier New"/>
                <a:cs typeface="Courier New"/>
              </a:rPr>
              <a:t>  (</a:t>
            </a:r>
            <a:r>
              <a:rPr lang="en-US" sz="2400" dirty="0">
                <a:latin typeface="Courier New"/>
                <a:cs typeface="Courier New"/>
              </a:rPr>
              <a:t>"</a:t>
            </a:r>
            <a:r>
              <a:rPr lang="en-US" sz="2400" dirty="0" smtClean="0">
                <a:latin typeface="Courier New"/>
                <a:cs typeface="Courier New"/>
              </a:rPr>
              <a:t>species");</a:t>
            </a:r>
          </a:p>
          <a:p>
            <a:pPr marL="0" indent="0">
              <a:buNone/>
            </a:pPr>
            <a:endParaRPr lang="en-US" sz="2400" dirty="0" smtClean="0">
              <a:latin typeface="Courier New"/>
              <a:cs typeface="Courier New"/>
            </a:endParaRPr>
          </a:p>
          <a:p>
            <a:pPr marL="0" indent="0">
              <a:buNone/>
            </a:pPr>
            <a:r>
              <a:rPr lang="en-US" sz="2400" dirty="0" err="1" smtClean="0">
                <a:latin typeface="Courier New"/>
                <a:cs typeface="Courier New"/>
              </a:rPr>
              <a:t>nodeAutoIndex.setEnabled</a:t>
            </a:r>
            <a:r>
              <a:rPr lang="en-US" sz="2400" dirty="0">
                <a:latin typeface="Courier New"/>
                <a:cs typeface="Courier New"/>
              </a:rPr>
              <a:t>( true )</a:t>
            </a:r>
            <a:r>
              <a:rPr lang="en-US" sz="2400" dirty="0" smtClean="0">
                <a:latin typeface="Courier New"/>
                <a:cs typeface="Courier New"/>
              </a:rPr>
              <a:t>;</a:t>
            </a:r>
            <a:r>
              <a:rPr lang="en-US" sz="2400" dirty="0"/>
              <a:t> </a:t>
            </a:r>
            <a:endParaRPr lang="en-US" sz="2400" dirty="0" smtClean="0"/>
          </a:p>
          <a:p>
            <a:pPr marL="0" indent="0">
              <a:buNone/>
            </a:pPr>
            <a:endParaRPr lang="en-US" sz="2400" dirty="0">
              <a:latin typeface="Courier New"/>
              <a:cs typeface="Courier New"/>
            </a:endParaRPr>
          </a:p>
          <a:p>
            <a:pPr marL="0" indent="0">
              <a:buNone/>
            </a:pPr>
            <a:r>
              <a:rPr lang="en-US" sz="2400" dirty="0" err="1" smtClean="0">
                <a:latin typeface="Courier New"/>
                <a:cs typeface="Courier New"/>
              </a:rPr>
              <a:t>ReadableIndex</a:t>
            </a:r>
            <a:r>
              <a:rPr lang="en-US" sz="2400" dirty="0">
                <a:latin typeface="Courier New"/>
                <a:cs typeface="Courier New"/>
              </a:rPr>
              <a:t>&lt;Node&gt; </a:t>
            </a:r>
            <a:r>
              <a:rPr lang="en-US" sz="2400" dirty="0" err="1">
                <a:latin typeface="Courier New"/>
                <a:cs typeface="Courier New"/>
              </a:rPr>
              <a:t>autoNodeIndex</a:t>
            </a:r>
            <a:r>
              <a:rPr lang="en-US" sz="2400" dirty="0">
                <a:latin typeface="Courier New"/>
                <a:cs typeface="Courier New"/>
              </a:rPr>
              <a:t> = </a:t>
            </a:r>
            <a:r>
              <a:rPr lang="en-US" sz="2400" dirty="0" smtClean="0">
                <a:latin typeface="Courier New"/>
                <a:cs typeface="Courier New"/>
              </a:rPr>
              <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graphDb.index</a:t>
            </a:r>
            <a:r>
              <a:rPr lang="en-US" sz="2400" dirty="0">
                <a:latin typeface="Courier New"/>
                <a:cs typeface="Courier New"/>
              </a:rPr>
              <a:t>().</a:t>
            </a:r>
            <a:r>
              <a:rPr lang="en-US" sz="2400" dirty="0" err="1">
                <a:latin typeface="Courier New"/>
                <a:cs typeface="Courier New"/>
              </a:rPr>
              <a:t>getNodeAutoIndexer</a:t>
            </a:r>
            <a:r>
              <a:rPr lang="en-US" sz="2400" dirty="0">
                <a:latin typeface="Courier New"/>
                <a:cs typeface="Courier New"/>
              </a:rPr>
              <a:t>(</a:t>
            </a:r>
            <a:r>
              <a:rPr lang="en-US" sz="2400" dirty="0" smtClean="0">
                <a:latin typeface="Courier New"/>
                <a:cs typeface="Courier New"/>
              </a:rPr>
              <a:t>)</a:t>
            </a:r>
            <a:br>
              <a:rPr lang="en-US" sz="2400" dirty="0" smtClean="0">
                <a:latin typeface="Courier New"/>
                <a:cs typeface="Courier New"/>
              </a:rPr>
            </a:br>
            <a:r>
              <a:rPr lang="en-US" sz="2400" dirty="0" smtClean="0">
                <a:latin typeface="Courier New"/>
                <a:cs typeface="Courier New"/>
              </a:rPr>
              <a:t>  .</a:t>
            </a:r>
            <a:r>
              <a:rPr lang="en-US" sz="2400" dirty="0" err="1">
                <a:latin typeface="Courier New"/>
                <a:cs typeface="Courier New"/>
              </a:rPr>
              <a:t>getAutoIndex</a:t>
            </a:r>
            <a:r>
              <a:rPr lang="en-US" sz="2400" dirty="0">
                <a:latin typeface="Courier New"/>
                <a:cs typeface="Courier New"/>
              </a:rPr>
              <a:t>();</a:t>
            </a:r>
          </a:p>
        </p:txBody>
      </p:sp>
      <p:sp>
        <p:nvSpPr>
          <p:cNvPr id="6" name="Left Arrow 5"/>
          <p:cNvSpPr/>
          <p:nvPr/>
        </p:nvSpPr>
        <p:spPr>
          <a:xfrm rot="3156734" flipH="1">
            <a:off x="247390" y="813116"/>
            <a:ext cx="2813423" cy="1209043"/>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Relationship Indexes Supported</a:t>
            </a:r>
            <a:endParaRPr lang="en-US" dirty="0"/>
          </a:p>
        </p:txBody>
      </p:sp>
    </p:spTree>
    <p:extLst>
      <p:ext uri="{BB962C8B-B14F-4D97-AF65-F5344CB8AC3E}">
        <p14:creationId xmlns:p14="http://schemas.microsoft.com/office/powerpoint/2010/main" val="87840209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9"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5" presetClass="emph" presetSubtype="0" nodeType="clickEffect">
                                  <p:stCondLst>
                                    <p:cond delay="0"/>
                                  </p:stCondLst>
                                  <p:iterate type="lt">
                                    <p:tmAbs val="25"/>
                                  </p:iterate>
                                  <p:childTnLst>
                                    <p:set>
                                      <p:cBhvr override="childStyle">
                                        <p:cTn id="12" dur="indefinite"/>
                                        <p:tgtEl>
                                          <p:spTgt spid="3">
                                            <p:txEl>
                                              <p:pRg st="6" end="6"/>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Set up an auto index</a:t>
            </a:r>
          </a:p>
          <a:p>
            <a:r>
              <a:rPr lang="en-US" dirty="0" smtClean="0"/>
              <a:t>Verify that it’s populated as you create matching nodes</a:t>
            </a:r>
          </a:p>
        </p:txBody>
      </p:sp>
    </p:spTree>
    <p:extLst>
      <p:ext uri="{BB962C8B-B14F-4D97-AF65-F5344CB8AC3E}">
        <p14:creationId xmlns:p14="http://schemas.microsoft.com/office/powerpoint/2010/main" val="549424137"/>
      </p:ext>
    </p:extLst>
  </p:cSld>
  <p:clrMapOvr>
    <a:masterClrMapping/>
  </p:clrMapOvr>
  <p:timing>
    <p:tnLst>
      <p:par>
        <p:cTn xmlns:p14="http://schemas.microsoft.com/office/powerpoint/2010/mai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Five</a:t>
            </a:r>
            <a:endParaRPr lang="en-US" dirty="0"/>
          </a:p>
        </p:txBody>
      </p:sp>
      <p:sp>
        <p:nvSpPr>
          <p:cNvPr id="5" name="Subtitle 4"/>
          <p:cNvSpPr>
            <a:spLocks noGrp="1"/>
          </p:cNvSpPr>
          <p:nvPr>
            <p:ph type="subTitle" idx="1"/>
          </p:nvPr>
        </p:nvSpPr>
        <p:spPr/>
        <p:txBody>
          <a:bodyPr/>
          <a:lstStyle/>
          <a:p>
            <a:r>
              <a:rPr lang="en-US" dirty="0" smtClean="0"/>
              <a:t>Idiomatic Searches</a:t>
            </a:r>
            <a:endParaRPr lang="en-US" dirty="0"/>
          </a:p>
        </p:txBody>
      </p:sp>
    </p:spTree>
    <p:extLst>
      <p:ext uri="{BB962C8B-B14F-4D97-AF65-F5344CB8AC3E}">
        <p14:creationId xmlns:p14="http://schemas.microsoft.com/office/powerpoint/2010/main" val="2233948410"/>
      </p:ext>
    </p:extLst>
  </p:cSld>
  <p:clrMapOvr>
    <a:masterClrMapping/>
  </p:clrMapOvr>
  <p:timing>
    <p:tnLst>
      <p:par>
        <p:cTn xmlns:p14="http://schemas.microsoft.com/office/powerpoint/2010/mai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Mixing Core API and Indexes</a:t>
            </a:r>
            <a:endParaRPr lang="en-US" dirty="0"/>
          </a:p>
        </p:txBody>
      </p:sp>
      <p:sp>
        <p:nvSpPr>
          <p:cNvPr id="3" name="Content Placeholder 2"/>
          <p:cNvSpPr>
            <a:spLocks noGrp="1"/>
          </p:cNvSpPr>
          <p:nvPr>
            <p:ph idx="1"/>
          </p:nvPr>
        </p:nvSpPr>
        <p:spPr/>
        <p:txBody>
          <a:bodyPr/>
          <a:lstStyle/>
          <a:p>
            <a:r>
              <a:rPr lang="en-US" dirty="0" smtClean="0"/>
              <a:t>Indexes are typically used only to provide starting points</a:t>
            </a:r>
          </a:p>
          <a:p>
            <a:r>
              <a:rPr lang="en-US" dirty="0" smtClean="0"/>
              <a:t>Then the heavy work is done by traversing the graph</a:t>
            </a:r>
          </a:p>
          <a:p>
            <a:r>
              <a:rPr lang="en-US" dirty="0" smtClean="0"/>
              <a:t>Can happily mix index operations with graph operations to great effect</a:t>
            </a:r>
          </a:p>
          <a:p>
            <a:endParaRPr lang="en-US" dirty="0"/>
          </a:p>
        </p:txBody>
      </p:sp>
    </p:spTree>
    <p:extLst>
      <p:ext uri="{BB962C8B-B14F-4D97-AF65-F5344CB8AC3E}">
        <p14:creationId xmlns:p14="http://schemas.microsoft.com/office/powerpoint/2010/main" val="4048949865"/>
      </p:ext>
    </p:extLst>
  </p:cSld>
  <p:clrMapOvr>
    <a:masterClrMapping/>
  </p:clrMapOvr>
  <p:timing>
    <p:tnLst>
      <p:par>
        <p:cTn xmlns:p14="http://schemas.microsoft.com/office/powerpoint/2010/mai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Use named index, </a:t>
            </a:r>
            <a:r>
              <a:rPr lang="en-US" dirty="0"/>
              <a:t>traverse graph with core </a:t>
            </a:r>
            <a:r>
              <a:rPr lang="en-US" dirty="0" smtClean="0"/>
              <a:t>API</a:t>
            </a:r>
          </a:p>
          <a:p>
            <a:pPr lvl="1"/>
            <a:r>
              <a:rPr lang="en-US" i="1" dirty="0"/>
              <a:t>a</a:t>
            </a:r>
            <a:r>
              <a:rPr lang="en-US" i="1" dirty="0" smtClean="0"/>
              <a:t>ctors</a:t>
            </a:r>
            <a:r>
              <a:rPr lang="en-US" dirty="0" smtClean="0"/>
              <a:t> index, actor = “William </a:t>
            </a:r>
            <a:r>
              <a:rPr lang="en-US" dirty="0" err="1" smtClean="0"/>
              <a:t>Hartnell</a:t>
            </a:r>
            <a:r>
              <a:rPr lang="en-US" dirty="0" smtClean="0"/>
              <a:t>”</a:t>
            </a:r>
          </a:p>
          <a:p>
            <a:r>
              <a:rPr lang="en-US" dirty="0" smtClean="0"/>
              <a:t>Find starting point with index query, traverse graph with core API</a:t>
            </a:r>
          </a:p>
          <a:p>
            <a:r>
              <a:rPr lang="en-US" dirty="0" smtClean="0"/>
              <a:t>Find </a:t>
            </a:r>
            <a:r>
              <a:rPr lang="en-US" dirty="0"/>
              <a:t>starting </a:t>
            </a:r>
            <a:r>
              <a:rPr lang="en-US" dirty="0" smtClean="0"/>
              <a:t>point</a:t>
            </a:r>
            <a:r>
              <a:rPr lang="en-US" b="1" u="sng" dirty="0" smtClean="0"/>
              <a:t>s</a:t>
            </a:r>
            <a:r>
              <a:rPr lang="en-US" dirty="0" smtClean="0"/>
              <a:t> </a:t>
            </a:r>
            <a:r>
              <a:rPr lang="en-US" dirty="0"/>
              <a:t>with </a:t>
            </a:r>
            <a:r>
              <a:rPr lang="en-US" dirty="0" smtClean="0"/>
              <a:t>index query, </a:t>
            </a:r>
            <a:r>
              <a:rPr lang="en-US" dirty="0"/>
              <a:t>traverse graph with core API</a:t>
            </a:r>
          </a:p>
          <a:p>
            <a:endParaRPr lang="en-US" dirty="0" smtClean="0"/>
          </a:p>
          <a:p>
            <a:endParaRPr lang="en-US" dirty="0" smtClean="0"/>
          </a:p>
        </p:txBody>
      </p:sp>
    </p:spTree>
    <p:extLst>
      <p:ext uri="{BB962C8B-B14F-4D97-AF65-F5344CB8AC3E}">
        <p14:creationId xmlns:p14="http://schemas.microsoft.com/office/powerpoint/2010/main" val="2854379117"/>
      </p:ext>
    </p:extLst>
  </p:cSld>
  <p:clrMapOvr>
    <a:masterClrMapping/>
  </p:clrMapOvr>
  <p:timing>
    <p:tnLst>
      <p:par>
        <p:cTn xmlns:p14="http://schemas.microsoft.com/office/powerpoint/2010/mai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Six</a:t>
            </a:r>
            <a:endParaRPr lang="en-US" dirty="0"/>
          </a:p>
        </p:txBody>
      </p:sp>
      <p:sp>
        <p:nvSpPr>
          <p:cNvPr id="5" name="Subtitle 4"/>
          <p:cNvSpPr>
            <a:spLocks noGrp="1"/>
          </p:cNvSpPr>
          <p:nvPr>
            <p:ph type="subTitle" idx="1"/>
          </p:nvPr>
        </p:nvSpPr>
        <p:spPr/>
        <p:txBody>
          <a:bodyPr/>
          <a:lstStyle/>
          <a:p>
            <a:r>
              <a:rPr lang="en-US" dirty="0" smtClean="0"/>
              <a:t>Simple Traversal API</a:t>
            </a:r>
            <a:endParaRPr lang="en-US" dirty="0"/>
          </a:p>
        </p:txBody>
      </p:sp>
    </p:spTree>
    <p:extLst>
      <p:ext uri="{BB962C8B-B14F-4D97-AF65-F5344CB8AC3E}">
        <p14:creationId xmlns:p14="http://schemas.microsoft.com/office/powerpoint/2010/main" val="4283751008"/>
      </p:ext>
    </p:extLst>
  </p:cSld>
  <p:clrMapOvr>
    <a:masterClrMapping/>
  </p:clrMapOvr>
  <p:timing>
    <p:tnLst>
      <p:par>
        <p:cTn xmlns:p14="http://schemas.microsoft.com/office/powerpoint/2010/mai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Comparing APIs</a:t>
            </a:r>
            <a:endParaRPr lang="en-US" dirty="0"/>
          </a:p>
        </p:txBody>
      </p:sp>
      <p:sp>
        <p:nvSpPr>
          <p:cNvPr id="4" name="Text Placeholder 3"/>
          <p:cNvSpPr>
            <a:spLocks noGrp="1"/>
          </p:cNvSpPr>
          <p:nvPr>
            <p:ph type="body" idx="1"/>
          </p:nvPr>
        </p:nvSpPr>
        <p:spPr/>
        <p:txBody>
          <a:bodyPr/>
          <a:lstStyle/>
          <a:p>
            <a:r>
              <a:rPr lang="en-US" dirty="0" smtClean="0"/>
              <a:t>Core</a:t>
            </a:r>
            <a:endParaRPr lang="en-US" dirty="0"/>
          </a:p>
        </p:txBody>
      </p:sp>
      <p:sp>
        <p:nvSpPr>
          <p:cNvPr id="5" name="Content Placeholder 4"/>
          <p:cNvSpPr>
            <a:spLocks noGrp="1"/>
          </p:cNvSpPr>
          <p:nvPr>
            <p:ph sz="half" idx="2"/>
          </p:nvPr>
        </p:nvSpPr>
        <p:spPr/>
        <p:txBody>
          <a:bodyPr/>
          <a:lstStyle/>
          <a:p>
            <a:r>
              <a:rPr lang="en-US" dirty="0" smtClean="0"/>
              <a:t>Basic (nodes, relationships)</a:t>
            </a:r>
          </a:p>
          <a:p>
            <a:r>
              <a:rPr lang="en-US" dirty="0" smtClean="0"/>
              <a:t>Fast</a:t>
            </a:r>
          </a:p>
          <a:p>
            <a:r>
              <a:rPr lang="en-US" dirty="0" smtClean="0"/>
              <a:t>Imperative</a:t>
            </a:r>
          </a:p>
          <a:p>
            <a:r>
              <a:rPr lang="en-US" dirty="0" smtClean="0"/>
              <a:t>Flexible</a:t>
            </a:r>
          </a:p>
          <a:p>
            <a:pPr lvl="1"/>
            <a:r>
              <a:rPr lang="en-US" dirty="0" smtClean="0"/>
              <a:t>Can easily intermix mutating operations</a:t>
            </a:r>
            <a:endParaRPr lang="en-US" dirty="0"/>
          </a:p>
        </p:txBody>
      </p:sp>
      <p:sp>
        <p:nvSpPr>
          <p:cNvPr id="6" name="Text Placeholder 5"/>
          <p:cNvSpPr>
            <a:spLocks noGrp="1"/>
          </p:cNvSpPr>
          <p:nvPr>
            <p:ph type="body" sz="quarter" idx="3"/>
          </p:nvPr>
        </p:nvSpPr>
        <p:spPr/>
        <p:txBody>
          <a:bodyPr/>
          <a:lstStyle/>
          <a:p>
            <a:r>
              <a:rPr lang="en-US" dirty="0" smtClean="0"/>
              <a:t>Traversers</a:t>
            </a:r>
            <a:endParaRPr lang="en-US" dirty="0"/>
          </a:p>
        </p:txBody>
      </p:sp>
      <p:sp>
        <p:nvSpPr>
          <p:cNvPr id="7" name="Content Placeholder 6"/>
          <p:cNvSpPr>
            <a:spLocks noGrp="1"/>
          </p:cNvSpPr>
          <p:nvPr>
            <p:ph sz="quarter" idx="4"/>
          </p:nvPr>
        </p:nvSpPr>
        <p:spPr/>
        <p:txBody>
          <a:bodyPr/>
          <a:lstStyle/>
          <a:p>
            <a:r>
              <a:rPr lang="en-US" dirty="0" smtClean="0"/>
              <a:t>Expressive</a:t>
            </a:r>
          </a:p>
          <a:p>
            <a:r>
              <a:rPr lang="en-US" dirty="0" smtClean="0"/>
              <a:t>Fast</a:t>
            </a:r>
          </a:p>
          <a:p>
            <a:r>
              <a:rPr lang="en-US" dirty="0" smtClean="0"/>
              <a:t>Declarative (mostly)</a:t>
            </a:r>
          </a:p>
          <a:p>
            <a:r>
              <a:rPr lang="en-US" dirty="0" smtClean="0"/>
              <a:t>Opinionated</a:t>
            </a:r>
            <a:endParaRPr lang="en-US" dirty="0"/>
          </a:p>
        </p:txBody>
      </p:sp>
    </p:spTree>
    <p:extLst>
      <p:ext uri="{BB962C8B-B14F-4D97-AF65-F5344CB8AC3E}">
        <p14:creationId xmlns:p14="http://schemas.microsoft.com/office/powerpoint/2010/main" val="1466094096"/>
      </p:ext>
    </p:extLst>
  </p:cSld>
  <p:clrMapOvr>
    <a:masterClrMapping/>
  </p:clrMapOvr>
  <p:timing>
    <p:tnLst>
      <p:par>
        <p:cTn xmlns:p14="http://schemas.microsoft.com/office/powerpoint/2010/mai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(At least) Two Traverser APIs</a:t>
            </a:r>
            <a:endParaRPr lang="en-US" dirty="0"/>
          </a:p>
        </p:txBody>
      </p:sp>
      <p:sp>
        <p:nvSpPr>
          <p:cNvPr id="17" name="Content Placeholder 16"/>
          <p:cNvSpPr>
            <a:spLocks noGrp="1"/>
          </p:cNvSpPr>
          <p:nvPr>
            <p:ph idx="1"/>
          </p:nvPr>
        </p:nvSpPr>
        <p:spPr/>
        <p:txBody>
          <a:bodyPr/>
          <a:lstStyle/>
          <a:p>
            <a:r>
              <a:rPr lang="en-US" dirty="0" smtClean="0"/>
              <a:t>Neo4j has abstracted the notion of traversers into frameworks</a:t>
            </a:r>
          </a:p>
          <a:p>
            <a:endParaRPr lang="en-US" dirty="0" smtClean="0"/>
          </a:p>
          <a:p>
            <a:r>
              <a:rPr lang="en-US" dirty="0" smtClean="0"/>
              <a:t>There are two of these</a:t>
            </a:r>
          </a:p>
          <a:p>
            <a:pPr lvl="1"/>
            <a:r>
              <a:rPr lang="en-US" dirty="0" smtClean="0"/>
              <a:t>And development is active</a:t>
            </a:r>
          </a:p>
          <a:p>
            <a:pPr lvl="1"/>
            <a:r>
              <a:rPr lang="en-US" dirty="0" smtClean="0"/>
              <a:t>No “one framework to rule them all” yet</a:t>
            </a:r>
            <a:endParaRPr lang="en-US" dirty="0"/>
          </a:p>
        </p:txBody>
      </p:sp>
    </p:spTree>
    <p:extLst>
      <p:ext uri="{BB962C8B-B14F-4D97-AF65-F5344CB8AC3E}">
        <p14:creationId xmlns:p14="http://schemas.microsoft.com/office/powerpoint/2010/main" val="1610223098"/>
      </p:ext>
    </p:extLst>
  </p:cSld>
  <p:clrMapOvr>
    <a:masterClrMapping/>
  </p:clrMapOvr>
  <p:timing>
    <p:tnLst>
      <p:par>
        <p:cTn xmlns:p14="http://schemas.microsoft.com/office/powerpoint/2010/mai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Simple Traverser API</a:t>
            </a:r>
            <a:endParaRPr lang="en-US" dirty="0"/>
          </a:p>
        </p:txBody>
      </p:sp>
      <p:sp>
        <p:nvSpPr>
          <p:cNvPr id="8" name="Content Placeholder 7"/>
          <p:cNvSpPr>
            <a:spLocks noGrp="1"/>
          </p:cNvSpPr>
          <p:nvPr>
            <p:ph idx="1"/>
          </p:nvPr>
        </p:nvSpPr>
        <p:spPr/>
        <p:txBody>
          <a:bodyPr>
            <a:normAutofit fontScale="92500" lnSpcReduction="20000"/>
          </a:bodyPr>
          <a:lstStyle/>
          <a:p>
            <a:r>
              <a:rPr lang="en-US" dirty="0"/>
              <a:t>Mature</a:t>
            </a:r>
          </a:p>
          <a:p>
            <a:r>
              <a:rPr lang="en-US" dirty="0"/>
              <a:t>Designed for the 80% </a:t>
            </a:r>
            <a:r>
              <a:rPr lang="en-US" dirty="0" smtClean="0"/>
              <a:t>case</a:t>
            </a:r>
          </a:p>
          <a:p>
            <a:r>
              <a:rPr lang="en-US" dirty="0" smtClean="0"/>
              <a:t>In the </a:t>
            </a:r>
            <a:r>
              <a:rPr lang="en-US" b="1" dirty="0" smtClean="0">
                <a:latin typeface="Courier New"/>
                <a:cs typeface="Courier New"/>
              </a:rPr>
              <a:t>org.neo4j.graphdb</a:t>
            </a:r>
            <a:r>
              <a:rPr lang="en-US" dirty="0" smtClean="0"/>
              <a:t> package</a:t>
            </a:r>
          </a:p>
          <a:p>
            <a:endParaRPr lang="en-US" dirty="0"/>
          </a:p>
          <a:p>
            <a:pPr marL="0" indent="0">
              <a:buNone/>
            </a:pPr>
            <a:r>
              <a:rPr lang="en-US" sz="2400" dirty="0" smtClean="0">
                <a:latin typeface="Courier New"/>
                <a:cs typeface="Courier New"/>
              </a:rPr>
              <a:t>Node </a:t>
            </a:r>
            <a:r>
              <a:rPr lang="en-US" sz="2400" dirty="0" err="1" smtClean="0">
                <a:latin typeface="Courier New"/>
                <a:cs typeface="Courier New"/>
              </a:rPr>
              <a:t>daleks</a:t>
            </a:r>
            <a:r>
              <a:rPr lang="en-US" sz="2400" dirty="0" smtClean="0">
                <a:latin typeface="Courier New"/>
                <a:cs typeface="Courier New"/>
              </a:rPr>
              <a:t> = …</a:t>
            </a:r>
          </a:p>
          <a:p>
            <a:pPr marL="0" indent="0">
              <a:buNone/>
            </a:pPr>
            <a:r>
              <a:rPr lang="en-US" sz="2400" dirty="0" smtClean="0">
                <a:latin typeface="Courier New"/>
                <a:cs typeface="Courier New"/>
              </a:rPr>
              <a:t>Traverser </a:t>
            </a:r>
            <a:r>
              <a:rPr lang="en-US" sz="2400" dirty="0">
                <a:latin typeface="Courier New"/>
                <a:cs typeface="Courier New"/>
              </a:rPr>
              <a:t>t = </a:t>
            </a:r>
            <a:r>
              <a:rPr lang="en-US" sz="2400" dirty="0" err="1">
                <a:latin typeface="Courier New"/>
                <a:cs typeface="Courier New"/>
              </a:rPr>
              <a:t>daleks.traverse</a:t>
            </a:r>
            <a:r>
              <a:rPr lang="en-US" sz="2400" dirty="0" smtClean="0">
                <a:latin typeface="Courier New"/>
                <a:cs typeface="Courier New"/>
              </a:rPr>
              <a:t>(</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Order.DEPTH_FIRST</a:t>
            </a:r>
            <a:r>
              <a:rPr lang="en-US" sz="2400" dirty="0">
                <a:latin typeface="Courier New"/>
                <a:cs typeface="Courier New"/>
              </a:rPr>
              <a:t>,</a:t>
            </a:r>
          </a:p>
          <a:p>
            <a:pPr marL="0" indent="0">
              <a:buNone/>
            </a:pPr>
            <a:r>
              <a:rPr lang="en-US" sz="2400" dirty="0" smtClean="0">
                <a:latin typeface="Courier New"/>
                <a:cs typeface="Courier New"/>
              </a:rPr>
              <a:t>  </a:t>
            </a:r>
            <a:r>
              <a:rPr lang="en-US" sz="2400" dirty="0" err="1" smtClean="0">
                <a:latin typeface="Courier New"/>
                <a:cs typeface="Courier New"/>
              </a:rPr>
              <a:t>StopEvaluator.DEPTH_ONE</a:t>
            </a:r>
            <a:r>
              <a:rPr lang="en-US" sz="2400" dirty="0">
                <a:latin typeface="Courier New"/>
                <a:cs typeface="Courier New"/>
              </a:rPr>
              <a:t>,</a:t>
            </a:r>
          </a:p>
          <a:p>
            <a:pPr marL="0" indent="0">
              <a:buNone/>
            </a:pPr>
            <a:r>
              <a:rPr lang="en-US" sz="2400" dirty="0" smtClean="0">
                <a:latin typeface="Courier New"/>
                <a:cs typeface="Courier New"/>
              </a:rPr>
              <a:t>  </a:t>
            </a:r>
            <a:r>
              <a:rPr lang="en-US" sz="2400" dirty="0" err="1" smtClean="0">
                <a:latin typeface="Courier New"/>
                <a:cs typeface="Courier New"/>
              </a:rPr>
              <a:t>ReturnableEvaluator.ALL_BUT_START_NODE</a:t>
            </a:r>
            <a:r>
              <a:rPr lang="en-US" sz="2400" dirty="0">
                <a:latin typeface="Courier New"/>
                <a:cs typeface="Courier New"/>
              </a:rPr>
              <a:t>,</a:t>
            </a:r>
          </a:p>
          <a:p>
            <a:pPr marL="0" indent="0">
              <a:buNone/>
            </a:pPr>
            <a:r>
              <a:rPr lang="en-US" sz="2400" dirty="0" smtClean="0">
                <a:latin typeface="Courier New"/>
                <a:cs typeface="Courier New"/>
              </a:rPr>
              <a:t>  ENEMY_OF,</a:t>
            </a:r>
          </a:p>
          <a:p>
            <a:pPr marL="0" indent="0">
              <a:buNone/>
            </a:pPr>
            <a:r>
              <a:rPr lang="en-US" sz="2400" dirty="0">
                <a:latin typeface="Courier New"/>
                <a:cs typeface="Courier New"/>
              </a:rPr>
              <a:t> </a:t>
            </a:r>
            <a:r>
              <a:rPr lang="en-US" sz="2400" dirty="0" smtClean="0">
                <a:latin typeface="Courier New"/>
                <a:cs typeface="Courier New"/>
              </a:rPr>
              <a:t> </a:t>
            </a:r>
            <a:r>
              <a:rPr lang="en-US" sz="2400" dirty="0" err="1" smtClean="0">
                <a:latin typeface="Courier New"/>
                <a:cs typeface="Courier New"/>
              </a:rPr>
              <a:t>Direction.OUTGOING</a:t>
            </a:r>
            <a:r>
              <a:rPr lang="en-US" sz="2400" dirty="0" smtClean="0">
                <a:latin typeface="Courier New"/>
                <a:cs typeface="Courier New"/>
              </a:rPr>
              <a:t>)</a:t>
            </a:r>
            <a:r>
              <a:rPr lang="en-US" sz="2400" dirty="0">
                <a:latin typeface="Courier New"/>
                <a:cs typeface="Courier New"/>
              </a:rPr>
              <a:t>;</a:t>
            </a:r>
            <a:endParaRPr lang="en-US" dirty="0"/>
          </a:p>
        </p:txBody>
      </p:sp>
    </p:spTree>
    <p:extLst>
      <p:ext uri="{BB962C8B-B14F-4D97-AF65-F5344CB8AC3E}">
        <p14:creationId xmlns:p14="http://schemas.microsoft.com/office/powerpoint/2010/main" val="2269539730"/>
      </p:ext>
    </p:extLst>
  </p:cSld>
  <p:clrMapOvr>
    <a:masterClrMapping/>
  </p:clrMapOvr>
  <p:timing>
    <p:tnLst>
      <p:par>
        <p:cTn xmlns:p14="http://schemas.microsoft.com/office/powerpoint/2010/mai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Custom </a:t>
            </a:r>
            <a:r>
              <a:rPr lang="en-US" dirty="0" err="1" smtClean="0"/>
              <a:t>ReturnableEvaluator</a:t>
            </a:r>
            <a:endParaRPr lang="en-US" dirty="0"/>
          </a:p>
        </p:txBody>
      </p:sp>
      <p:sp>
        <p:nvSpPr>
          <p:cNvPr id="8" name="Content Placeholder 7"/>
          <p:cNvSpPr>
            <a:spLocks noGrp="1"/>
          </p:cNvSpPr>
          <p:nvPr>
            <p:ph idx="1"/>
          </p:nvPr>
        </p:nvSpPr>
        <p:spPr/>
        <p:txBody>
          <a:bodyPr>
            <a:normAutofit/>
          </a:bodyPr>
          <a:lstStyle/>
          <a:p>
            <a:pPr marL="0" indent="0">
              <a:buNone/>
            </a:pPr>
            <a:r>
              <a:rPr lang="en-US" sz="1600" dirty="0" smtClean="0">
                <a:latin typeface="Courier New"/>
                <a:cs typeface="Courier New"/>
              </a:rPr>
              <a:t>Traverser </a:t>
            </a:r>
            <a:r>
              <a:rPr lang="en-US" sz="1600" dirty="0">
                <a:latin typeface="Courier New"/>
                <a:cs typeface="Courier New"/>
              </a:rPr>
              <a:t>t = </a:t>
            </a:r>
            <a:r>
              <a:rPr lang="en-US" sz="1600" dirty="0" err="1">
                <a:latin typeface="Courier New"/>
                <a:cs typeface="Courier New"/>
              </a:rPr>
              <a:t>theDoctor.traverse</a:t>
            </a:r>
            <a:r>
              <a:rPr lang="en-US" sz="1600" dirty="0">
                <a:latin typeface="Courier New"/>
                <a:cs typeface="Courier New"/>
              </a:rPr>
              <a:t>(</a:t>
            </a:r>
            <a:r>
              <a:rPr lang="en-US" sz="1600" dirty="0" err="1">
                <a:latin typeface="Courier New"/>
                <a:cs typeface="Courier New"/>
              </a:rPr>
              <a:t>Order.DEPTH_FIRST</a:t>
            </a:r>
            <a:r>
              <a:rPr lang="en-US" sz="1600" dirty="0">
                <a:latin typeface="Courier New"/>
                <a:cs typeface="Courier New"/>
              </a:rPr>
              <a:t>, </a:t>
            </a:r>
          </a:p>
          <a:p>
            <a:pPr marL="0" indent="0">
              <a:buNone/>
            </a:pPr>
            <a:r>
              <a:rPr lang="en-US" sz="1600" dirty="0" smtClean="0">
                <a:latin typeface="Courier New"/>
                <a:cs typeface="Courier New"/>
              </a:rPr>
              <a:t>  </a:t>
            </a:r>
            <a:r>
              <a:rPr lang="en-US" sz="1600" dirty="0" err="1" smtClean="0">
                <a:latin typeface="Courier New"/>
                <a:cs typeface="Courier New"/>
              </a:rPr>
              <a:t>StopEvaluator.DEPTH_ONE</a:t>
            </a:r>
            <a:r>
              <a:rPr lang="en-US" sz="1600" dirty="0">
                <a:latin typeface="Courier New"/>
                <a:cs typeface="Courier New"/>
              </a:rPr>
              <a:t>, </a:t>
            </a:r>
          </a:p>
          <a:p>
            <a:pPr marL="0" indent="0">
              <a:buNone/>
            </a:pPr>
            <a:r>
              <a:rPr lang="en-US" sz="1600" dirty="0" smtClean="0">
                <a:latin typeface="Courier New"/>
                <a:cs typeface="Courier New"/>
              </a:rPr>
              <a:t>  new </a:t>
            </a:r>
            <a:r>
              <a:rPr lang="en-US" sz="1600" dirty="0" err="1">
                <a:latin typeface="Courier New"/>
                <a:cs typeface="Courier New"/>
              </a:rPr>
              <a:t>ReturnableEvaluator</a:t>
            </a:r>
            <a:r>
              <a:rPr lang="en-US" sz="1600" dirty="0">
                <a:latin typeface="Courier New"/>
                <a:cs typeface="Courier New"/>
              </a:rPr>
              <a:t>() {</a:t>
            </a:r>
          </a:p>
          <a:p>
            <a:pPr marL="0" indent="0">
              <a:buNone/>
            </a:pPr>
            <a:r>
              <a:rPr lang="en-US" sz="1600" dirty="0" smtClean="0">
                <a:latin typeface="Courier New"/>
                <a:cs typeface="Courier New"/>
              </a:rPr>
              <a:t>    public </a:t>
            </a:r>
            <a:r>
              <a:rPr lang="en-US" sz="1600" dirty="0" err="1">
                <a:latin typeface="Courier New"/>
                <a:cs typeface="Courier New"/>
              </a:rPr>
              <a:t>boolean</a:t>
            </a:r>
            <a:r>
              <a:rPr lang="en-US" sz="1600" dirty="0">
                <a:latin typeface="Courier New"/>
                <a:cs typeface="Courier New"/>
              </a:rPr>
              <a:t> </a:t>
            </a:r>
            <a:r>
              <a:rPr lang="en-US" sz="1600" dirty="0" err="1">
                <a:latin typeface="Courier New"/>
                <a:cs typeface="Courier New"/>
              </a:rPr>
              <a:t>isReturnableNode</a:t>
            </a:r>
            <a:r>
              <a:rPr lang="en-US" sz="1600" dirty="0">
                <a:latin typeface="Courier New"/>
                <a:cs typeface="Courier New"/>
              </a:rPr>
              <a:t>(</a:t>
            </a:r>
            <a:r>
              <a:rPr lang="en-US" sz="1600" dirty="0" err="1">
                <a:latin typeface="Courier New"/>
                <a:cs typeface="Courier New"/>
              </a:rPr>
              <a:t>TraversalPosition</a:t>
            </a:r>
            <a:r>
              <a:rPr lang="en-US" sz="1600" dirty="0">
                <a:latin typeface="Courier New"/>
                <a:cs typeface="Courier New"/>
              </a:rPr>
              <a:t> </a:t>
            </a:r>
            <a:r>
              <a:rPr lang="en-US" sz="1600" dirty="0" err="1" smtClean="0">
                <a:latin typeface="Courier New"/>
                <a:cs typeface="Courier New"/>
              </a:rPr>
              <a:t>pos</a:t>
            </a:r>
            <a:r>
              <a:rPr lang="en-US" sz="1600" dirty="0" smtClean="0">
                <a:latin typeface="Courier New"/>
                <a:cs typeface="Courier New"/>
              </a:rPr>
              <a:t>) </a:t>
            </a:r>
          </a:p>
          <a:p>
            <a:pPr marL="0" indent="0">
              <a:buNone/>
            </a:pPr>
            <a:r>
              <a:rPr lang="en-US" sz="1600" dirty="0">
                <a:latin typeface="Courier New"/>
                <a:cs typeface="Courier New"/>
              </a:rPr>
              <a:t> </a:t>
            </a:r>
            <a:r>
              <a:rPr lang="en-US" sz="1600" dirty="0" smtClean="0">
                <a:latin typeface="Courier New"/>
                <a:cs typeface="Courier New"/>
              </a:rPr>
              <a:t>   {</a:t>
            </a:r>
            <a:endParaRPr lang="en-US" sz="1600" dirty="0">
              <a:latin typeface="Courier New"/>
              <a:cs typeface="Courier New"/>
            </a:endParaRPr>
          </a:p>
          <a:p>
            <a:pPr marL="0" indent="0">
              <a:buNone/>
            </a:pPr>
            <a:r>
              <a:rPr lang="en-US" sz="1600" dirty="0">
                <a:latin typeface="Courier New"/>
                <a:cs typeface="Courier New"/>
              </a:rPr>
              <a:t> </a:t>
            </a:r>
            <a:r>
              <a:rPr lang="en-US" sz="1600" dirty="0" smtClean="0">
                <a:latin typeface="Courier New"/>
                <a:cs typeface="Courier New"/>
              </a:rPr>
              <a:t>     return </a:t>
            </a:r>
            <a:r>
              <a:rPr lang="en-US" sz="1600" dirty="0" err="1" smtClean="0">
                <a:latin typeface="Courier New"/>
                <a:cs typeface="Courier New"/>
              </a:rPr>
              <a:t>pos.currentNode</a:t>
            </a:r>
            <a:r>
              <a:rPr lang="en-US" sz="1600" dirty="0">
                <a:latin typeface="Courier New"/>
                <a:cs typeface="Courier New"/>
              </a:rPr>
              <a:t>().</a:t>
            </a:r>
            <a:r>
              <a:rPr lang="en-US" sz="1600" dirty="0" err="1">
                <a:latin typeface="Courier New"/>
                <a:cs typeface="Courier New"/>
              </a:rPr>
              <a:t>hasProperty</a:t>
            </a:r>
            <a:r>
              <a:rPr lang="en-US" sz="1600" dirty="0">
                <a:latin typeface="Courier New"/>
                <a:cs typeface="Courier New"/>
              </a:rPr>
              <a:t>("actor");</a:t>
            </a:r>
          </a:p>
          <a:p>
            <a:pPr marL="0" indent="0">
              <a:buNone/>
            </a:pPr>
            <a:r>
              <a:rPr lang="en-US" sz="1600" dirty="0">
                <a:latin typeface="Courier New"/>
                <a:cs typeface="Courier New"/>
              </a:rPr>
              <a:t> </a:t>
            </a:r>
            <a:r>
              <a:rPr lang="en-US" sz="1600" dirty="0" smtClean="0">
                <a:latin typeface="Courier New"/>
                <a:cs typeface="Courier New"/>
              </a:rPr>
              <a:t>   }</a:t>
            </a:r>
            <a:endParaRPr lang="en-US" sz="1600" dirty="0">
              <a:latin typeface="Courier New"/>
              <a:cs typeface="Courier New"/>
            </a:endParaRPr>
          </a:p>
          <a:p>
            <a:pPr marL="0" indent="0">
              <a:buNone/>
            </a:pPr>
            <a:r>
              <a:rPr lang="en-US" sz="1600" dirty="0" smtClean="0">
                <a:latin typeface="Courier New"/>
                <a:cs typeface="Courier New"/>
              </a:rPr>
              <a:t>  }</a:t>
            </a:r>
            <a:r>
              <a:rPr lang="en-US" sz="1600" dirty="0">
                <a:latin typeface="Courier New"/>
                <a:cs typeface="Courier New"/>
              </a:rPr>
              <a:t>, </a:t>
            </a:r>
          </a:p>
          <a:p>
            <a:pPr marL="0" indent="0">
              <a:buNone/>
            </a:pPr>
            <a:r>
              <a:rPr lang="en-US" sz="1600" dirty="0" smtClean="0">
                <a:latin typeface="Courier New"/>
                <a:cs typeface="Courier New"/>
              </a:rPr>
              <a:t>  </a:t>
            </a:r>
            <a:r>
              <a:rPr lang="en-US" sz="1600" dirty="0" err="1" smtClean="0">
                <a:latin typeface="Courier New"/>
                <a:cs typeface="Courier New"/>
              </a:rPr>
              <a:t>DoctorWhoUniverse.PLAYED</a:t>
            </a:r>
            <a:r>
              <a:rPr lang="en-US" sz="1600" dirty="0">
                <a:latin typeface="Courier New"/>
                <a:cs typeface="Courier New"/>
              </a:rPr>
              <a:t>, </a:t>
            </a:r>
            <a:r>
              <a:rPr lang="en-US" sz="1600" dirty="0" err="1">
                <a:latin typeface="Courier New"/>
                <a:cs typeface="Courier New"/>
              </a:rPr>
              <a:t>Direction.INCOMING</a:t>
            </a:r>
            <a:r>
              <a:rPr lang="en-US" sz="1600" dirty="0">
                <a:latin typeface="Courier New"/>
                <a:cs typeface="Courier New"/>
              </a:rPr>
              <a:t>);</a:t>
            </a:r>
            <a:endParaRPr lang="en-US" sz="1600" dirty="0"/>
          </a:p>
        </p:txBody>
      </p:sp>
    </p:spTree>
    <p:extLst>
      <p:ext uri="{BB962C8B-B14F-4D97-AF65-F5344CB8AC3E}">
        <p14:creationId xmlns:p14="http://schemas.microsoft.com/office/powerpoint/2010/main" val="2364448526"/>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30945</TotalTime>
  <Words>8146</Words>
  <Application>Microsoft Macintosh PowerPoint</Application>
  <PresentationFormat>On-screen Show (4:3)</PresentationFormat>
  <Paragraphs>1325</Paragraphs>
  <Slides>170</Slides>
  <Notes>54</Notes>
  <HiddenSlides>0</HiddenSlides>
  <MMClips>1</MMClips>
  <ScaleCrop>false</ScaleCrop>
  <HeadingPairs>
    <vt:vector size="4" baseType="variant">
      <vt:variant>
        <vt:lpstr>Theme</vt:lpstr>
      </vt:variant>
      <vt:variant>
        <vt:i4>1</vt:i4>
      </vt:variant>
      <vt:variant>
        <vt:lpstr>Slide Titles</vt:lpstr>
      </vt:variant>
      <vt:variant>
        <vt:i4>170</vt:i4>
      </vt:variant>
    </vt:vector>
  </HeadingPairs>
  <TitlesOfParts>
    <vt:vector size="171" baseType="lpstr">
      <vt:lpstr>Office Theme</vt:lpstr>
      <vt:lpstr>PowerPoint Presentation</vt:lpstr>
      <vt:lpstr>A Programmatic Introduction to Neo4j</vt:lpstr>
      <vt:lpstr>Logistics</vt:lpstr>
      <vt:lpstr>Roadmap</vt:lpstr>
      <vt:lpstr>Koans Because if you do not know it yourself, it does you no good</vt:lpstr>
      <vt:lpstr>Not Only SQL</vt:lpstr>
      <vt:lpstr>Why NOSQL now?</vt:lpstr>
      <vt:lpstr>Trend 1: Data Size</vt:lpstr>
      <vt:lpstr>Trend 2: Connectedness</vt:lpstr>
      <vt:lpstr>Trend 3: Semi-structured information</vt:lpstr>
      <vt:lpstr>Side note: RDBMS performance</vt:lpstr>
      <vt:lpstr>Trend 4: Architecture</vt:lpstr>
      <vt:lpstr>Trend 4: Architecture</vt:lpstr>
      <vt:lpstr>Trend 4: Architecture</vt:lpstr>
      <vt:lpstr>Four NOSQL Categories</vt:lpstr>
      <vt:lpstr>Key-Value Stores</vt:lpstr>
      <vt:lpstr>Pros and Cons</vt:lpstr>
      <vt:lpstr>Column Family (BigTable)</vt:lpstr>
      <vt:lpstr>Pros and Cons</vt:lpstr>
      <vt:lpstr>Document Databases</vt:lpstr>
      <vt:lpstr>Pros and Cons</vt:lpstr>
      <vt:lpstr>Graph Databases</vt:lpstr>
      <vt:lpstr>Pros and Cons</vt:lpstr>
      <vt:lpstr>Social Network “path exists” Performance</vt:lpstr>
      <vt:lpstr>Social Network “path exists” Performance</vt:lpstr>
      <vt:lpstr>Social Network “path exists” Performance</vt:lpstr>
      <vt:lpstr>What are graphs good for?</vt:lpstr>
      <vt:lpstr>Neo4j is a Graph Database</vt:lpstr>
      <vt:lpstr>PowerPoint Presentation</vt:lpstr>
      <vt:lpstr>PowerPoint Presentation</vt:lpstr>
      <vt:lpstr>On maturity of data models</vt:lpstr>
      <vt:lpstr>PowerPoint Presentation</vt:lpstr>
      <vt:lpstr>PowerPoint Presentation</vt:lpstr>
      <vt:lpstr>This has huge design implications</vt:lpstr>
      <vt:lpstr>PowerPoint Presentation</vt:lpstr>
      <vt:lpstr>Property Graph Model</vt:lpstr>
      <vt:lpstr>Property Graph Model</vt:lpstr>
      <vt:lpstr>Property Graph Model</vt:lpstr>
      <vt:lpstr>Graphs are very whiteboard-friendly</vt:lpstr>
      <vt:lpstr>Schema-less Databases</vt:lpstr>
      <vt:lpstr>Neo4j</vt:lpstr>
      <vt:lpstr>What’s Neo4j?</vt:lpstr>
      <vt:lpstr>More on Neo4j</vt:lpstr>
      <vt:lpstr>License</vt:lpstr>
      <vt:lpstr>Neo4j Logical Architecture</vt:lpstr>
      <vt:lpstr>Remember, there’s NOSQL</vt:lpstr>
      <vt:lpstr>PowerPoint Presentation</vt:lpstr>
      <vt:lpstr>PowerPoint Presentation</vt:lpstr>
      <vt:lpstr>PowerPoint Presentation</vt:lpstr>
      <vt:lpstr>Data access is programmatic</vt:lpstr>
      <vt:lpstr>It’s almost time for us to do some of that programmatic stuff</vt:lpstr>
      <vt:lpstr>PowerPoint Presentation</vt:lpstr>
      <vt:lpstr>PowerPoint Presentation</vt:lpstr>
      <vt:lpstr>PowerPoint Presentation</vt:lpstr>
      <vt:lpstr>Download the Koans</vt:lpstr>
      <vt:lpstr>Koan Setup</vt:lpstr>
      <vt:lpstr>Koan 1</vt:lpstr>
      <vt:lpstr>Neoclipse</vt:lpstr>
      <vt:lpstr>Neo4j Shell</vt:lpstr>
      <vt:lpstr>Launching the shell (mac/unix)</vt:lpstr>
      <vt:lpstr>Launching the shell (windows)</vt:lpstr>
      <vt:lpstr>Shell Commands</vt:lpstr>
      <vt:lpstr>Shell Commands</vt:lpstr>
      <vt:lpstr>Setting, Changing, Removing Properties</vt:lpstr>
      <vt:lpstr>Neo4j Server</vt:lpstr>
      <vt:lpstr>Demo</vt:lpstr>
      <vt:lpstr>Exercise</vt:lpstr>
      <vt:lpstr>Koan 2</vt:lpstr>
      <vt:lpstr>Core API</vt:lpstr>
      <vt:lpstr>Creating Nodes</vt:lpstr>
      <vt:lpstr>Creating Relationships</vt:lpstr>
      <vt:lpstr>Repeat...until…</vt:lpstr>
      <vt:lpstr>Exercise</vt:lpstr>
      <vt:lpstr>Koan 3</vt:lpstr>
      <vt:lpstr>DoctorWhoUniverse</vt:lpstr>
      <vt:lpstr>Graphs are mostly self-indexing</vt:lpstr>
      <vt:lpstr>Indexing a Graph?</vt:lpstr>
      <vt:lpstr>No free lunch</vt:lpstr>
      <vt:lpstr>Lucene</vt:lpstr>
      <vt:lpstr>Creating a Node Index</vt:lpstr>
      <vt:lpstr>Creating a Relationship Index</vt:lpstr>
      <vt:lpstr>Exact Matches</vt:lpstr>
      <vt:lpstr>Query Matches</vt:lpstr>
      <vt:lpstr>Must use transactions to mutate indexes</vt:lpstr>
      <vt:lpstr>For Debugging: Neoclipse Supports Indexes</vt:lpstr>
      <vt:lpstr>Exercise</vt:lpstr>
      <vt:lpstr>Koan Four</vt:lpstr>
      <vt:lpstr>What’s an auto index?</vt:lpstr>
      <vt:lpstr>Auto index lifecycle</vt:lpstr>
      <vt:lpstr>Using an Auto-Index</vt:lpstr>
      <vt:lpstr>Exercise</vt:lpstr>
      <vt:lpstr>Koan Five</vt:lpstr>
      <vt:lpstr>Mixing Core API and Indexes</vt:lpstr>
      <vt:lpstr>Exercise</vt:lpstr>
      <vt:lpstr>Koan Six</vt:lpstr>
      <vt:lpstr>Comparing APIs</vt:lpstr>
      <vt:lpstr>(At least) Two Traverser APIs</vt:lpstr>
      <vt:lpstr>Simple Traverser API</vt:lpstr>
      <vt:lpstr>Custom ReturnableEvaluator</vt:lpstr>
      <vt:lpstr>Exercise</vt:lpstr>
      <vt:lpstr>Dalek Props</vt:lpstr>
      <vt:lpstr>The Doctor and The Master</vt:lpstr>
      <vt:lpstr>Koan Seven</vt:lpstr>
      <vt:lpstr>“New” Traverser API</vt:lpstr>
      <vt:lpstr>Exercise</vt:lpstr>
      <vt:lpstr>The Doctor</vt:lpstr>
      <vt:lpstr>Koan Eight</vt:lpstr>
      <vt:lpstr>What is Cypher?</vt:lpstr>
      <vt:lpstr>Example Query</vt:lpstr>
      <vt:lpstr>Results</vt:lpstr>
      <vt:lpstr>Shell</vt:lpstr>
      <vt:lpstr>Webadmin Console</vt:lpstr>
      <vt:lpstr>Code</vt:lpstr>
      <vt:lpstr>Where and Aggregation</vt:lpstr>
      <vt:lpstr>Exercise</vt:lpstr>
      <vt:lpstr>Dalek Props</vt:lpstr>
      <vt:lpstr>The Dalek Props</vt:lpstr>
      <vt:lpstr>Koan Nine</vt:lpstr>
      <vt:lpstr>Graph Algos</vt:lpstr>
      <vt:lpstr>The Doctor versus The Master</vt:lpstr>
      <vt:lpstr>Try the Shortest Path!</vt:lpstr>
      <vt:lpstr>Path finding</vt:lpstr>
      <vt:lpstr>Path finder code</vt:lpstr>
      <vt:lpstr>Exercise</vt:lpstr>
      <vt:lpstr>The Master</vt:lpstr>
      <vt:lpstr>The Doctor Regenerates</vt:lpstr>
      <vt:lpstr>Koan Ten</vt:lpstr>
      <vt:lpstr>Why graph matching?</vt:lpstr>
      <vt:lpstr>Graph Matchers</vt:lpstr>
      <vt:lpstr>In which episodes did the Doctor battle the Cybermen?</vt:lpstr>
      <vt:lpstr>Setting up and matching a pattern</vt:lpstr>
      <vt:lpstr>Exercise</vt:lpstr>
      <vt:lpstr>Rose and the Ninth Doctor</vt:lpstr>
      <vt:lpstr>Koan Eleven</vt:lpstr>
      <vt:lpstr>REST API</vt:lpstr>
      <vt:lpstr>Example</vt:lpstr>
      <vt:lpstr>Adding Incarnations</vt:lpstr>
      <vt:lpstr>Batches</vt:lpstr>
      <vt:lpstr>Batch Example</vt:lpstr>
      <vt:lpstr>Paged Traversers</vt:lpstr>
      <vt:lpstr>Creating a Paged Traverser</vt:lpstr>
      <vt:lpstr>Response</vt:lpstr>
      <vt:lpstr>Paging Results</vt:lpstr>
      <vt:lpstr>Ops and Big Data</vt:lpstr>
      <vt:lpstr>Two Challenges</vt:lpstr>
      <vt:lpstr>Neo4j HA</vt:lpstr>
      <vt:lpstr>HA Architecture</vt:lpstr>
      <vt:lpstr>Write to a Master</vt:lpstr>
      <vt:lpstr>Write to a Slave</vt:lpstr>
      <vt:lpstr>So that’s local availability sorted, now we need Disaster Recovery</vt:lpstr>
      <vt:lpstr>HA Locally, Backup Agent for DR</vt:lpstr>
      <vt:lpstr>But what about backup?</vt:lpstr>
      <vt:lpstr>Same Story!</vt:lpstr>
      <vt:lpstr>Scaling graphs is hard</vt:lpstr>
      <vt:lpstr>“Black Hole” server</vt:lpstr>
      <vt:lpstr>Chatty Network</vt:lpstr>
      <vt:lpstr>Minimal Point Cut</vt:lpstr>
      <vt:lpstr>So how do we scale Neo4j?</vt:lpstr>
      <vt:lpstr>Neo4j Logical Architecture</vt:lpstr>
      <vt:lpstr>A Humble Blade</vt:lpstr>
      <vt:lpstr>Cache Sharding</vt:lpstr>
      <vt:lpstr>Consistent Routing</vt:lpstr>
      <vt:lpstr>Domain-specific sharding</vt:lpstr>
      <vt:lpstr>What we haven’t covered…</vt:lpstr>
      <vt:lpstr>Advanced Neo4j Topics</vt:lpstr>
      <vt:lpstr>REST API</vt:lpstr>
      <vt:lpstr>Spring Data Graph</vt:lpstr>
      <vt:lpstr>Neo4j Spatial</vt:lpstr>
      <vt:lpstr>Tinkerpop</vt:lpstr>
      <vt:lpstr>This is just the beginning... visit http://neo4j.org for more!</vt:lpstr>
    </vt:vector>
  </TitlesOfParts>
  <Company>ThoughtWorks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Jim Webber</dc:creator>
  <cp:lastModifiedBy>Ian Robinson</cp:lastModifiedBy>
  <cp:revision>460</cp:revision>
  <dcterms:created xsi:type="dcterms:W3CDTF">2011-03-08T13:24:17Z</dcterms:created>
  <dcterms:modified xsi:type="dcterms:W3CDTF">2011-08-11T13:47:04Z</dcterms:modified>
</cp:coreProperties>
</file>